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oboto"/>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3C87528-9BCA-49A7-BD2A-542C3EC4530C}">
  <a:tblStyle styleId="{23C87528-9BCA-49A7-BD2A-542C3EC453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fb.org/default.aspx" TargetMode="External"/><Relationship Id="rId3" Type="http://schemas.openxmlformats.org/officeDocument/2006/relationships/hyperlink" Target="https://www.reddit.com/r/ColorBlin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wnload.microsoft.com/download/B/0/D/B0D4BF87-09CE-4417-8F28-D60703D672ED/INCLUSIVE_TOOLKIT_MANUAL_FINAL.pd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arah_federma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unchbase.com/organization/microsof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S94ALq" TargetMode="External"/><Relationship Id="rId3" Type="http://schemas.openxmlformats.org/officeDocument/2006/relationships/hyperlink" Target="https://bit.ly/2S94ALq"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3.org/TR/UNDERSTANDING-WCAG20/intro.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4876514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54876514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9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7e4175ab8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47e4175ab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CA" sz="1600">
                <a:solidFill>
                  <a:srgbClr val="333333"/>
                </a:solidFill>
                <a:latin typeface="Lato"/>
                <a:ea typeface="Lato"/>
                <a:cs typeface="Lato"/>
                <a:sym typeface="Lato"/>
              </a:rPr>
              <a:t>The key is people need to know what to consider, what to be aware of, and what to flag.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7e4175ab8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47e4175ab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48765149a_0_1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548765149a_0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7e4175ab8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47e4175ab8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latin typeface="Lato"/>
                <a:ea typeface="Lato"/>
                <a:cs typeface="Lato"/>
                <a:sym typeface="Lato"/>
              </a:rPr>
              <a:t>Accessibility doesn’t have to be hard. If you consider it at the beginning of your project as early as in the discovery phase you will position your project to be more inclusive simply because it was “baked” into the project. Think of this like baking a muffin, if you are making a blueberry muffin it’s difficult to add the blueberries after it’s finished baking, and it you try to bolt them on after the fact it’s not going to look pretty, stick together or work in ways that you would expect.  </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fr-CA">
                <a:solidFill>
                  <a:schemeClr val="dk1"/>
                </a:solidFill>
                <a:latin typeface="Lato"/>
                <a:ea typeface="Lato"/>
                <a:cs typeface="Lato"/>
                <a:sym typeface="Lato"/>
              </a:rPr>
              <a:t>This doesn’t mean we can’t use the latest and greatest tech, if just means we have to build with specific caveats in mind on what we need to consider, how we can do it as inclusively as possible while addressing accessibility related requirements that are driven by providing great user experience. </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2800"/>
              <a:buFont typeface="Arial"/>
              <a:buNone/>
            </a:pPr>
            <a:r>
              <a:t/>
            </a:r>
            <a:endParaRPr b="1" sz="1400">
              <a:solidFill>
                <a:schemeClr val="dk1"/>
              </a:solidFill>
              <a:latin typeface="Lato"/>
              <a:ea typeface="Lato"/>
              <a:cs typeface="Lato"/>
              <a:sym typeface="Lato"/>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48765149a_0_1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548765149a_0_1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48765149a_0_1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548765149a_0_1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7e4175ab8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47e4175ab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48765149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548765149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7e4175ab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47e4175ab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7e4175ab8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47e4175ab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48765149a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48765149a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749300" rtl="0" algn="l">
              <a:spcBef>
                <a:spcPts val="8300"/>
              </a:spcBef>
              <a:spcAft>
                <a:spcPts val="0"/>
              </a:spcAft>
              <a:buClr>
                <a:schemeClr val="dk1"/>
              </a:buClr>
              <a:buSzPts val="1100"/>
              <a:buFont typeface="Georgia"/>
              <a:buChar char="●"/>
            </a:pPr>
            <a:r>
              <a:rPr b="1" lang="fr-CA">
                <a:solidFill>
                  <a:schemeClr val="dk1"/>
                </a:solidFill>
              </a:rPr>
              <a:t>Get an Accessibility Audit.</a:t>
            </a:r>
            <a:r>
              <a:rPr lang="fr-CA">
                <a:solidFill>
                  <a:schemeClr val="dk1"/>
                </a:solidFill>
              </a:rPr>
              <a:t> Use an audit service to find out if your product works with assistive technologies and meets WCAG 2.0 level AA. Use the audit results to fix problems and do another test.</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Appoint an Auditor.</a:t>
            </a:r>
            <a:r>
              <a:rPr lang="fr-CA">
                <a:solidFill>
                  <a:schemeClr val="dk1"/>
                </a:solidFill>
              </a:rPr>
              <a:t> You can appoint someone in your company to do recurrent accessibility audits. This could be someone in your QA team. If you don’t have someone with the experience, you can hire an external supplier.</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Make accessibility part of your design research.</a:t>
            </a:r>
            <a:r>
              <a:rPr lang="fr-CA">
                <a:solidFill>
                  <a:schemeClr val="dk1"/>
                </a:solidFill>
              </a:rPr>
              <a:t> When doing research verify if your assumptions concerning accessibility were right and if there are any potential opportunities to improve. Recruiting people with disabilities requires a bit more work. Don’t hesitate to contact </a:t>
            </a:r>
            <a:r>
              <a:rPr lang="fr-CA">
                <a:solidFill>
                  <a:srgbClr val="1155CC"/>
                </a:solidFill>
                <a:uFill>
                  <a:noFill/>
                </a:uFill>
                <a:hlinkClick r:id="rId2"/>
              </a:rPr>
              <a:t>associations</a:t>
            </a:r>
            <a:r>
              <a:rPr lang="fr-CA">
                <a:solidFill>
                  <a:schemeClr val="dk1"/>
                </a:solidFill>
              </a:rPr>
              <a:t>, and </a:t>
            </a:r>
            <a:r>
              <a:rPr lang="fr-CA">
                <a:solidFill>
                  <a:srgbClr val="1155CC"/>
                </a:solidFill>
                <a:uFill>
                  <a:noFill/>
                </a:uFill>
                <a:hlinkClick r:id="rId3"/>
              </a:rPr>
              <a:t>communities</a:t>
            </a:r>
            <a:r>
              <a:rPr lang="fr-CA">
                <a:solidFill>
                  <a:schemeClr val="dk1"/>
                </a:solidFill>
              </a:rPr>
              <a:t>—people are willing to help.</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7e4175ab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47e4175ab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7e4175ab8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47e4175ab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7e4175ab8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47e4175ab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7e4175ab8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47e4175ab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48765149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48765149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1600">
                <a:solidFill>
                  <a:schemeClr val="dk1"/>
                </a:solidFill>
                <a:highlight>
                  <a:srgbClr val="FFFFFF"/>
                </a:highlight>
                <a:latin typeface="Georgia"/>
                <a:ea typeface="Georgia"/>
                <a:cs typeface="Georgia"/>
                <a:sym typeface="Georgia"/>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sz="1600">
                <a:solidFill>
                  <a:schemeClr val="hlink"/>
                </a:solidFill>
                <a:uFill>
                  <a:noFill/>
                </a:uFill>
                <a:latin typeface="Georgia"/>
                <a:ea typeface="Georgia"/>
                <a:cs typeface="Georgia"/>
                <a:sym typeface="Georgia"/>
                <a:hlinkClick r:id="rId2"/>
              </a:rPr>
              <a:t>favorite example</a:t>
            </a:r>
            <a:r>
              <a:rPr lang="fr-CA" sz="1600">
                <a:solidFill>
                  <a:schemeClr val="dk1"/>
                </a:solidFill>
                <a:highlight>
                  <a:srgbClr val="FFFFFF"/>
                </a:highlight>
                <a:latin typeface="Georgia"/>
                <a:ea typeface="Georgia"/>
                <a:cs typeface="Georgia"/>
                <a:sym typeface="Georgia"/>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7e4175ab8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47e4175ab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48765149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48765149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0"/>
              </a:spcAft>
              <a:buClr>
                <a:schemeClr val="dk1"/>
              </a:buClr>
              <a:buSzPts val="1100"/>
              <a:buFont typeface="Arial"/>
              <a:buNone/>
            </a:pPr>
            <a:r>
              <a:rPr lang="fr-CA">
                <a:solidFill>
                  <a:srgbClr val="212B35"/>
                </a:solidFill>
              </a:rPr>
              <a:t>Remember that inclusive design should be a part of every stage of product development.</a:t>
            </a:r>
            <a:br>
              <a:rPr lang="fr-CA">
                <a:solidFill>
                  <a:srgbClr val="212B35"/>
                </a:solidFill>
              </a:rPr>
            </a:br>
            <a:br>
              <a:rPr lang="fr-CA">
                <a:solidFill>
                  <a:srgbClr val="212B35"/>
                </a:solidFill>
              </a:rPr>
            </a:br>
            <a:r>
              <a:rPr lang="fr-CA">
                <a:solidFill>
                  <a:srgbClr val="2A2C2E"/>
                </a:solidFill>
              </a:rPr>
              <a:t>Inclusive design needs to be considered at every stage when building a product, including strategy, design, and development, highlighted </a:t>
            </a:r>
            <a:r>
              <a:rPr lang="fr-CA" u="sng">
                <a:solidFill>
                  <a:srgbClr val="1155CC"/>
                </a:solidFill>
                <a:hlinkClick r:id="rId2"/>
              </a:rPr>
              <a:t>Sarah Federman</a:t>
            </a:r>
            <a:r>
              <a:rPr lang="fr-CA">
                <a:solidFill>
                  <a:srgbClr val="2A2C2E"/>
                </a:solidFill>
              </a:rPr>
              <a:t>, a design engineer at Adobe.</a:t>
            </a:r>
            <a:br>
              <a:rPr lang="fr-CA">
                <a:solidFill>
                  <a:srgbClr val="2A2C2E"/>
                </a:solidFill>
              </a:rPr>
            </a:br>
            <a:br>
              <a:rPr lang="fr-CA">
                <a:solidFill>
                  <a:srgbClr val="2A2C2E"/>
                </a:solidFill>
              </a:rPr>
            </a:br>
            <a:r>
              <a:rPr lang="fr-CA">
                <a:solidFill>
                  <a:srgbClr val="2A2C2E"/>
                </a:solidFill>
              </a:rPr>
              <a:t>“At the design stage, we need to consider things like documenting expected keyboard interaction and reading order, color contrast, and text and media accessibility,” she recommended. “Project managers need to be tracking this and developers need to know how their app should behave—not just how it looks. It's a shared responsibility across the entire organization.”</a:t>
            </a:r>
            <a:br>
              <a:rPr lang="fr-CA">
                <a:solidFill>
                  <a:srgbClr val="2A2C2E"/>
                </a:solidFill>
              </a:rPr>
            </a:br>
            <a:br>
              <a:rPr lang="fr-CA">
                <a:solidFill>
                  <a:srgbClr val="2A2C2E"/>
                </a:solidFill>
              </a:rPr>
            </a:br>
            <a:r>
              <a:rPr lang="fr-CA">
                <a:solidFill>
                  <a:srgbClr val="5C6AC4"/>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br>
              <a:rPr lang="fr-CA">
                <a:solidFill>
                  <a:srgbClr val="5C6AC4"/>
                </a:solidFill>
              </a:rPr>
            </a:br>
            <a:br>
              <a:rPr lang="fr-CA">
                <a:solidFill>
                  <a:srgbClr val="5C6AC4"/>
                </a:solidFill>
              </a:rPr>
            </a:br>
            <a:r>
              <a:rPr lang="fr-CA">
                <a:solidFill>
                  <a:srgbClr val="2A2C2E"/>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endParaRPr>
              <a:solidFill>
                <a:srgbClr val="2A2C2E"/>
              </a:solidFill>
            </a:endParaRPr>
          </a:p>
          <a:p>
            <a:pPr indent="0" lvl="0" marL="0" rtl="0" algn="l">
              <a:spcBef>
                <a:spcPts val="41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7e4175ab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47e4175ab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48765149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48765149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500"/>
              </a:spcBef>
              <a:spcAft>
                <a:spcPts val="0"/>
              </a:spcAft>
              <a:buClr>
                <a:schemeClr val="dk1"/>
              </a:buClr>
              <a:buSzPts val="1100"/>
              <a:buFont typeface="Arial"/>
              <a:buNone/>
            </a:pPr>
            <a:r>
              <a:t/>
            </a:r>
            <a:endParaRPr sz="1600">
              <a:solidFill>
                <a:schemeClr val="dk1"/>
              </a:solidFill>
              <a:latin typeface="Georgia"/>
              <a:ea typeface="Georgia"/>
              <a:cs typeface="Georgia"/>
              <a:sym typeface="Georgia"/>
            </a:endParaRPr>
          </a:p>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rPr>
              <a:t>Solve for one, extend to many</a:t>
            </a:r>
            <a:endParaRPr b="1" sz="1950">
              <a:solidFill>
                <a:schemeClr val="dk1"/>
              </a:solidFill>
            </a:endParaRPr>
          </a:p>
          <a:p>
            <a:pPr indent="0" lvl="0" marL="0" rtl="0" algn="l">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48765149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48765149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48765149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48765149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48765149a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48765149a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The truth is that “good design” considers the best form and function for some people, but excludes many people on the basis of ability — and individuals with disabilities are often left out. We want to change that.</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Design should be inclusive, bringing more people in instead of shutting them out. We believe that design shouldn’t discriminate or divide us up, but bring us together.</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Individuals with disabilities should have equal and integrated access to quality products, services, and structures — that everyone has a right to enjoy beautiful, functional design, and that we all benefit when we enjoy design together.</a:t>
            </a:r>
            <a:endParaRPr b="1" sz="2800">
              <a:solidFill>
                <a:schemeClr val="dk1"/>
              </a:solidFill>
              <a:latin typeface="Lato"/>
              <a:ea typeface="Lato"/>
              <a:cs typeface="Lato"/>
              <a:sym typeface="Lato"/>
            </a:endParaRPr>
          </a:p>
          <a:p>
            <a:pPr indent="0" lvl="0" marL="0" rtl="0" algn="l">
              <a:spcBef>
                <a:spcPts val="13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48765149a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48765149a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CA">
                <a:solidFill>
                  <a:schemeClr val="dk1"/>
                </a:solidFill>
              </a:rPr>
              <a:t>Microsoft’s Xbox Adaptive Controller is an inspiring example of inclusive design</a:t>
            </a:r>
            <a:endParaRPr b="1">
              <a:solidFill>
                <a:schemeClr val="dk1"/>
              </a:solidFill>
            </a:endParaRPr>
          </a:p>
          <a:p>
            <a:pPr indent="0" lvl="0" marL="0" rtl="0" algn="l">
              <a:spcBef>
                <a:spcPts val="1100"/>
              </a:spcBef>
              <a:spcAft>
                <a:spcPts val="1100"/>
              </a:spcAft>
              <a:buClr>
                <a:schemeClr val="dk1"/>
              </a:buClr>
              <a:buSzPts val="1100"/>
              <a:buFont typeface="Arial"/>
              <a:buNone/>
            </a:pPr>
            <a:r>
              <a:rPr lang="fr-CA">
                <a:solidFill>
                  <a:srgbClr val="333333"/>
                </a:solidFill>
              </a:rPr>
              <a:t>Every gamer with a disability faces a unique challenge for many reasons, one of which is the relative dearth of accessibility-focused peripherals for consoles. </a:t>
            </a:r>
            <a:r>
              <a:rPr b="1" lang="fr-CA">
                <a:solidFill>
                  <a:srgbClr val="333333"/>
                </a:solidFill>
                <a:uFill>
                  <a:noFill/>
                </a:uFill>
                <a:hlinkClick r:id="rId2"/>
              </a:rPr>
              <a:t>Microsoft </a:t>
            </a:r>
            <a:r>
              <a:rPr lang="fr-CA">
                <a:solidFill>
                  <a:srgbClr val="333333"/>
                </a:solidFill>
              </a:rPr>
              <a:t> is taking a big step toward fixing this with its Xbox Adaptive Controller, a device created to address the needs of gamers for whom ordinary gamepads aren’t an option.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48765149a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48765149a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Combined ramp and stairs. Ramp zig zags across stairs.</a:t>
            </a:r>
            <a:endParaRPr>
              <a:solidFill>
                <a:schemeClr val="dk1"/>
              </a:solidFill>
            </a:endParaRPr>
          </a:p>
          <a:p>
            <a:pPr indent="0" lvl="0" marL="0" rtl="0" algn="l">
              <a:spcBef>
                <a:spcPts val="2900"/>
              </a:spcBef>
              <a:spcAft>
                <a:spcPts val="0"/>
              </a:spcAft>
              <a:buClr>
                <a:schemeClr val="dk1"/>
              </a:buClr>
              <a:buSzPts val="1100"/>
              <a:buFont typeface="Arial"/>
              <a:buNone/>
            </a:pPr>
            <a:r>
              <a:rPr lang="fr-CA">
                <a:solidFill>
                  <a:schemeClr val="dk1"/>
                </a:solidFill>
              </a:rPr>
              <a:t>I am reminded of discussions, maybe 2-3 years ago, about that combined staircase and ramp in the photo above. I think it is in Vancouver but I may be wrong (addition: thanks to Dean Birkett in the comments, it’s in Robson Square in Vancouver).</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looks great.</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got lots of coverage as cool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was silly.</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The practical problems were that:</a:t>
            </a:r>
            <a:endParaRPr>
              <a:solidFill>
                <a:schemeClr val="dk1"/>
              </a:solidFill>
            </a:endParaRPr>
          </a:p>
          <a:p>
            <a:pPr indent="-298450" lvl="0" marL="749300" rtl="0" algn="l">
              <a:spcBef>
                <a:spcPts val="4400"/>
              </a:spcBef>
              <a:spcAft>
                <a:spcPts val="0"/>
              </a:spcAft>
              <a:buClr>
                <a:schemeClr val="dk1"/>
              </a:buClr>
              <a:buSzPts val="1100"/>
              <a:buFont typeface="Arial"/>
              <a:buChar char="●"/>
            </a:pPr>
            <a:r>
              <a:rPr lang="fr-CA">
                <a:solidFill>
                  <a:schemeClr val="dk1"/>
                </a:solidFill>
              </a:rPr>
              <a:t>for wheelchair users: it was too steep</a:t>
            </a:r>
            <a:endParaRPr>
              <a:solidFill>
                <a:schemeClr val="dk1"/>
              </a:solidFill>
            </a:endParaRPr>
          </a:p>
          <a:p>
            <a:pPr indent="-298450" lvl="0" marL="749300" rtl="0" algn="l">
              <a:spcBef>
                <a:spcPts val="0"/>
              </a:spcBef>
              <a:spcAft>
                <a:spcPts val="0"/>
              </a:spcAft>
              <a:buClr>
                <a:schemeClr val="dk1"/>
              </a:buClr>
              <a:buSzPts val="1100"/>
              <a:buFont typeface="Arial"/>
              <a:buChar char="●"/>
            </a:pPr>
            <a:r>
              <a:rPr lang="fr-CA">
                <a:solidFill>
                  <a:schemeClr val="dk1"/>
                </a:solidFill>
              </a:rPr>
              <a:t>for people with walking impairments: there were not enough handrails</a:t>
            </a:r>
            <a:endParaRPr>
              <a:solidFill>
                <a:schemeClr val="dk1"/>
              </a:solidFill>
            </a:endParaRPr>
          </a:p>
          <a:p>
            <a:pPr indent="-298450" lvl="0" marL="749300" rtl="0" algn="l">
              <a:spcBef>
                <a:spcPts val="0"/>
              </a:spcBef>
              <a:spcAft>
                <a:spcPts val="0"/>
              </a:spcAft>
              <a:buClr>
                <a:schemeClr val="dk1"/>
              </a:buClr>
              <a:buSzPts val="1100"/>
              <a:buFont typeface="Arial"/>
              <a:buChar char="●"/>
            </a:pPr>
            <a:r>
              <a:rPr lang="fr-CA">
                <a:solidFill>
                  <a:schemeClr val="dk1"/>
                </a:solidFill>
              </a:rPr>
              <a:t>for everyone: there were trip hazards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Looking cool and being usable is entirely possible but we need to point out when it doesn’t work.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48765149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48765149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This created an atmosphere of inclusion which went beyond simply being able to participate. The people who attended with diverse needs shared with us that this level of accessible service design gave them a sense of belonging. This in turn allowed us to hear from voices that we would not always hear from.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7e4175ab8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47e4175ab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7e4175ab8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47e4175ab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7e4175ab8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47e4175ab8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marR="0" rtl="0" algn="l">
              <a:lnSpc>
                <a:spcPct val="100000"/>
              </a:lnSpc>
              <a:spcBef>
                <a:spcPts val="0"/>
              </a:spcBef>
              <a:spcAft>
                <a:spcPts val="0"/>
              </a:spcAft>
              <a:buClr>
                <a:schemeClr val="dk1"/>
              </a:buClr>
              <a:buSzPts val="1100"/>
              <a:buFont typeface="Arial"/>
              <a:buNone/>
            </a:pPr>
            <a:r>
              <a:rPr lang="fr-CA" sz="1700">
                <a:solidFill>
                  <a:srgbClr val="333333"/>
                </a:solidFill>
                <a:highlight>
                  <a:srgbClr val="F9F9F9"/>
                </a:highlight>
              </a:rPr>
              <a:t>Accessibility has a reputation for being hard and sometimes even unobtainable. But building inclusive services that work better for everyone isn’t about perfection. It’s about making an effort and seeing progress. When we bring that type of effort every day, transformation happens. On the flip side, when we don’t, the people who may need our services most can’t access them.</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48765149a_0_1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548765149a_0_1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4883ede0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883ede0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0" name="Google Shape;490;p17: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fr-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7d0ba1b0f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47d0ba1b0f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48765149a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8765149a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1050">
                <a:solidFill>
                  <a:schemeClr val="dk1"/>
                </a:solidFill>
                <a:latin typeface="Roboto"/>
                <a:ea typeface="Roboto"/>
                <a:cs typeface="Roboto"/>
                <a:sym typeface="Roboto"/>
              </a:rPr>
              <a:t>A backgrounder on accessibility in the Government of Canada, the court decision regarding the appeal in the Donna Jodhan case circa 2012. It covers the background, facts &amp; requirements. If you are new to accessibility in the Government of Canada or are indirectly involved in accessibility this is a good place to start. </a:t>
            </a:r>
            <a:r>
              <a:rPr lang="fr-CA" sz="1050">
                <a:solidFill>
                  <a:schemeClr val="dk1"/>
                </a:solidFill>
                <a:uFill>
                  <a:noFill/>
                </a:uFill>
                <a:latin typeface="Roboto"/>
                <a:ea typeface="Roboto"/>
                <a:cs typeface="Roboto"/>
                <a:sym typeface="Roboto"/>
                <a:hlinkClick r:id="rId2"/>
              </a:rPr>
              <a:t> </a:t>
            </a:r>
            <a:r>
              <a:rPr lang="fr-CA" sz="1050">
                <a:solidFill>
                  <a:schemeClr val="hlink"/>
                </a:solidFill>
                <a:uFill>
                  <a:noFill/>
                </a:uFill>
                <a:latin typeface="Roboto"/>
                <a:ea typeface="Roboto"/>
                <a:cs typeface="Roboto"/>
                <a:sym typeface="Roboto"/>
                <a:hlinkClick r:id="rId3"/>
              </a:rPr>
              <a:t>https://bit.ly/2S94ALq</a:t>
            </a:r>
            <a:br>
              <a:rPr lang="fr-CA" sz="1050">
                <a:solidFill>
                  <a:schemeClr val="dk1"/>
                </a:solidFill>
                <a:latin typeface="Roboto"/>
                <a:ea typeface="Roboto"/>
                <a:cs typeface="Roboto"/>
                <a:sym typeface="Roboto"/>
              </a:rPr>
            </a:b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"The act will benefit all Canadians, especially Canadians with disabilities, by proactively identifying, removing and preventing barriers in a number of priority areas, while also setting accessibility standards and regulations." - Minister Carla Qualtrough</a:t>
            </a:r>
            <a:br>
              <a:rPr lang="fr-CA" sz="1050">
                <a:solidFill>
                  <a:schemeClr val="dk1"/>
                </a:solidFill>
                <a:latin typeface="Roboto"/>
                <a:ea typeface="Roboto"/>
                <a:cs typeface="Roboto"/>
                <a:sym typeface="Roboto"/>
              </a:rPr>
            </a:b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Bill C-81 the Accessible Canada Act went through it's second reading in the senate today. This bill would establish the Canadian Accessibility Standards Development Organization and the position of Chief Accessibility Officer, who would advise the minister on emerging and systemic accessibility issues in Canada.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8765149a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8765149a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fr-CA" sz="1400">
                <a:solidFill>
                  <a:schemeClr val="dk1"/>
                </a:solidFill>
              </a:rPr>
            </a:br>
            <a:r>
              <a:rPr b="1" lang="fr-CA" sz="1400">
                <a:solidFill>
                  <a:schemeClr val="dk1"/>
                </a:solidFill>
                <a:latin typeface="Lato"/>
                <a:ea typeface="Lato"/>
                <a:cs typeface="Lato"/>
                <a:sym typeface="Lato"/>
              </a:rPr>
              <a:t>The Government of Canada has been required to meet WCAG 2.0 AA since 2012 after a court decision in the Donna Jodhan vs. Attorney General.</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48765149a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48765149a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WCAG 2.0’s essential design concepts are labeled </a:t>
            </a:r>
            <a:r>
              <a:rPr lang="fr-CA">
                <a:solidFill>
                  <a:srgbClr val="007EB5"/>
                </a:solidFill>
                <a:uFill>
                  <a:noFill/>
                </a:uFill>
                <a:hlinkClick r:id="rId2"/>
              </a:rPr>
              <a:t>perceivable, operable, understandable and robust</a:t>
            </a:r>
            <a:r>
              <a:rPr lang="fr-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Designers and developers are asked to meet all four of these principals for disabled users, and then select a degree of compliance (Level A, AA, or AAA).</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four design principals are defined as follows:</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Perceivable: Information and user interface components must be presentable to users in ways they can perceive. This means that users must be able to perceive the all relevant information in your content.</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Operable: User interface components and navigation must be operable. This means that users must be able to operate the interface successfully.</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Understandable: Information and the operation of user interface must be understandable. This means that users must be able to understand the information as well as the operation of the user interface.</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Robust: Content must be robust enough that it can be interpreted reliably by a wide variety of user agents, including assistive technologies. Content must be accessible to all users, keeping up with advances in technology, such as mobile technology.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6578" l="0" r="0" t="20719"/>
          <a:stretch/>
        </p:blipFill>
        <p:spPr>
          <a:xfrm>
            <a:off x="-1590" y="-28575"/>
            <a:ext cx="9151982" cy="5181600"/>
          </a:xfrm>
          <a:prstGeom prst="rect">
            <a:avLst/>
          </a:prstGeom>
          <a:noFill/>
          <a:ln>
            <a:noFill/>
          </a:ln>
        </p:spPr>
      </p:pic>
      <p:sp>
        <p:nvSpPr>
          <p:cNvPr id="9" name="Google Shape;9;p2"/>
          <p:cNvSpPr/>
          <p:nvPr/>
        </p:nvSpPr>
        <p:spPr>
          <a:xfrm>
            <a:off x="-9525" y="-233693"/>
            <a:ext cx="9167852" cy="538671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2"/>
          <p:cNvSpPr/>
          <p:nvPr/>
        </p:nvSpPr>
        <p:spPr>
          <a:xfrm>
            <a:off x="-3180" y="4648025"/>
            <a:ext cx="9159917" cy="495475"/>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 name="Google Shape;15;p2"/>
          <p:cNvPicPr preferRelativeResize="0"/>
          <p:nvPr/>
        </p:nvPicPr>
        <p:blipFill rotWithShape="1">
          <a:blip r:embed="rId3">
            <a:alphaModFix/>
          </a:blip>
          <a:srcRect b="0" l="0" r="0" t="0"/>
          <a:stretch/>
        </p:blipFill>
        <p:spPr>
          <a:xfrm>
            <a:off x="1080275" y="1991475"/>
            <a:ext cx="1160400" cy="1160400"/>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8190049" y="4793212"/>
            <a:ext cx="799767" cy="1919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52" name="Shape 52"/>
        <p:cNvGrpSpPr/>
        <p:nvPr/>
      </p:nvGrpSpPr>
      <p:grpSpPr>
        <a:xfrm>
          <a:off x="0" y="0"/>
          <a:ext cx="0" cy="0"/>
          <a:chOff x="0" y="0"/>
          <a:chExt cx="0" cy="0"/>
        </a:xfrm>
      </p:grpSpPr>
      <p:sp>
        <p:nvSpPr>
          <p:cNvPr id="53" name="Google Shape;53;p11"/>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1"/>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1"/>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1"/>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rgbClr val="000000"/>
              </a:buClr>
              <a:buSzPts val="1600"/>
              <a:buFont typeface="Lato"/>
              <a:buChar char="●"/>
              <a:defRPr b="0" i="0" sz="1600" u="none" cap="none" strike="noStrike">
                <a:solidFill>
                  <a:srgbClr val="000000"/>
                </a:solidFill>
                <a:latin typeface="Lato"/>
                <a:ea typeface="Lato"/>
                <a:cs typeface="Lato"/>
                <a:sym typeface="Lato"/>
              </a:defRPr>
            </a:lvl1pPr>
            <a:lvl2pPr indent="-317500" lvl="1" marL="914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2pPr>
            <a:lvl3pPr indent="-317500" lvl="2" marL="1371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3pPr>
            <a:lvl4pPr indent="-317500" lvl="3" marL="1828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4pPr>
            <a:lvl5pPr indent="-317500" lvl="4" marL="22860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5pPr>
            <a:lvl6pPr indent="-317500" lvl="5" marL="2743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6pPr>
            <a:lvl7pPr indent="-317500" lvl="6" marL="3200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7pPr>
            <a:lvl8pPr indent="-317500" lvl="7" marL="3657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8pPr>
            <a:lvl9pPr indent="-317500" lvl="8" marL="4114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9pPr>
          </a:lstStyle>
          <a:p/>
        </p:txBody>
      </p:sp>
      <p:sp>
        <p:nvSpPr>
          <p:cNvPr id="57" name="Google Shape;57;p11"/>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58" name="Shape 58"/>
        <p:cNvGrpSpPr/>
        <p:nvPr/>
      </p:nvGrpSpPr>
      <p:grpSpPr>
        <a:xfrm>
          <a:off x="0" y="0"/>
          <a:ext cx="0" cy="0"/>
          <a:chOff x="0" y="0"/>
          <a:chExt cx="0" cy="0"/>
        </a:xfrm>
      </p:grpSpPr>
      <p:sp>
        <p:nvSpPr>
          <p:cNvPr id="59" name="Google Shape;59;p12"/>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12"/>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62" name="Shape 62"/>
        <p:cNvGrpSpPr/>
        <p:nvPr/>
      </p:nvGrpSpPr>
      <p:grpSpPr>
        <a:xfrm>
          <a:off x="0" y="0"/>
          <a:ext cx="0" cy="0"/>
          <a:chOff x="0" y="0"/>
          <a:chExt cx="0" cy="0"/>
        </a:xfrm>
      </p:grpSpPr>
      <p:sp>
        <p:nvSpPr>
          <p:cNvPr id="63" name="Google Shape;63;p13"/>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3"/>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66" name="Shape 66"/>
        <p:cNvGrpSpPr/>
        <p:nvPr/>
      </p:nvGrpSpPr>
      <p:grpSpPr>
        <a:xfrm>
          <a:off x="0" y="0"/>
          <a:ext cx="0" cy="0"/>
          <a:chOff x="0" y="0"/>
          <a:chExt cx="0" cy="0"/>
        </a:xfrm>
      </p:grpSpPr>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68" name="Google Shape;68;p14"/>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72" name="Google Shape;72;p15"/>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74" name="Shape 74"/>
        <p:cNvGrpSpPr/>
        <p:nvPr/>
      </p:nvGrpSpPr>
      <p:grpSpPr>
        <a:xfrm>
          <a:off x="0" y="0"/>
          <a:ext cx="0" cy="0"/>
          <a:chOff x="0" y="0"/>
          <a:chExt cx="0" cy="0"/>
        </a:xfrm>
      </p:grpSpPr>
      <p:sp>
        <p:nvSpPr>
          <p:cNvPr id="75" name="Google Shape;7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76" name="Google Shape;76;p16"/>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16"/>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9"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82" name="Google Shape;82;p17"/>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83" name="Google Shape;83;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5" name="Shape 85"/>
        <p:cNvGrpSpPr/>
        <p:nvPr/>
      </p:nvGrpSpPr>
      <p:grpSpPr>
        <a:xfrm>
          <a:off x="0" y="0"/>
          <a:ext cx="0" cy="0"/>
          <a:chOff x="0" y="0"/>
          <a:chExt cx="0" cy="0"/>
        </a:xfrm>
      </p:grpSpPr>
      <p:sp>
        <p:nvSpPr>
          <p:cNvPr id="86" name="Google Shape;86;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87" name="Google Shape;8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8" name="Shape 88"/>
        <p:cNvGrpSpPr/>
        <p:nvPr/>
      </p:nvGrpSpPr>
      <p:grpSpPr>
        <a:xfrm>
          <a:off x="0" y="0"/>
          <a:ext cx="0" cy="0"/>
          <a:chOff x="0" y="0"/>
          <a:chExt cx="0" cy="0"/>
        </a:xfrm>
      </p:grpSpPr>
      <p:sp>
        <p:nvSpPr>
          <p:cNvPr id="89" name="Google Shape;89;p19"/>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9pPr>
          </a:lstStyle>
          <a:p>
            <a:r>
              <a:t>xx%</a:t>
            </a:r>
          </a:p>
        </p:txBody>
      </p:sp>
      <p:sp>
        <p:nvSpPr>
          <p:cNvPr id="90" name="Google Shape;9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91" name="Google Shape;91;p19"/>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94" name="Shape 94"/>
        <p:cNvGrpSpPr/>
        <p:nvPr/>
      </p:nvGrpSpPr>
      <p:grpSpPr>
        <a:xfrm>
          <a:off x="0" y="0"/>
          <a:ext cx="0" cy="0"/>
          <a:chOff x="0" y="0"/>
          <a:chExt cx="0" cy="0"/>
        </a:xfrm>
      </p:grpSpPr>
      <p:pic>
        <p:nvPicPr>
          <p:cNvPr id="95" name="Google Shape;95;p21"/>
          <p:cNvPicPr preferRelativeResize="0"/>
          <p:nvPr/>
        </p:nvPicPr>
        <p:blipFill>
          <a:blip r:embed="rId2">
            <a:alphaModFix amt="51000"/>
          </a:blip>
          <a:stretch>
            <a:fillRect/>
          </a:stretch>
        </p:blipFill>
        <p:spPr>
          <a:xfrm>
            <a:off x="0" y="-381000"/>
            <a:ext cx="9144000" cy="6858000"/>
          </a:xfrm>
          <a:prstGeom prst="rect">
            <a:avLst/>
          </a:prstGeom>
          <a:noFill/>
          <a:ln>
            <a:noFill/>
          </a:ln>
        </p:spPr>
      </p:pic>
      <p:sp>
        <p:nvSpPr>
          <p:cNvPr id="96" name="Google Shape;96;p21"/>
          <p:cNvSpPr/>
          <p:nvPr/>
        </p:nvSpPr>
        <p:spPr>
          <a:xfrm>
            <a:off x="0" y="4648025"/>
            <a:ext cx="9144000" cy="4956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21"/>
          <p:cNvPicPr preferRelativeResize="0"/>
          <p:nvPr/>
        </p:nvPicPr>
        <p:blipFill>
          <a:blip r:embed="rId3">
            <a:alphaModFix/>
          </a:blip>
          <a:stretch>
            <a:fillRect/>
          </a:stretch>
        </p:blipFill>
        <p:spPr>
          <a:xfrm>
            <a:off x="1097041" y="1991543"/>
            <a:ext cx="1177528" cy="1160400"/>
          </a:xfrm>
          <a:prstGeom prst="rect">
            <a:avLst/>
          </a:prstGeom>
          <a:noFill/>
          <a:ln>
            <a:noFill/>
          </a:ln>
        </p:spPr>
      </p:pic>
      <p:sp>
        <p:nvSpPr>
          <p:cNvPr id="99" name="Google Shape;99;p21"/>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1"/>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21"/>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19" name="Google Shape;19;p3"/>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102" name="Shape 102"/>
        <p:cNvGrpSpPr/>
        <p:nvPr/>
      </p:nvGrpSpPr>
      <p:grpSpPr>
        <a:xfrm>
          <a:off x="0" y="0"/>
          <a:ext cx="0" cy="0"/>
          <a:chOff x="0" y="0"/>
          <a:chExt cx="0" cy="0"/>
        </a:xfrm>
      </p:grpSpPr>
      <p:sp>
        <p:nvSpPr>
          <p:cNvPr id="103" name="Google Shape;103;p22"/>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2"/>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2"/>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1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2"/>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i="1" sz="12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110" name="Shape 110"/>
        <p:cNvGrpSpPr/>
        <p:nvPr/>
      </p:nvGrpSpPr>
      <p:grpSpPr>
        <a:xfrm>
          <a:off x="0" y="0"/>
          <a:ext cx="0" cy="0"/>
          <a:chOff x="0" y="0"/>
          <a:chExt cx="0" cy="0"/>
        </a:xfrm>
      </p:grpSpPr>
      <p:sp>
        <p:nvSpPr>
          <p:cNvPr id="111" name="Google Shape;111;p23"/>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3"/>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3"/>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SzPts val="1600"/>
              <a:buFont typeface="Lato"/>
              <a:buChar char="●"/>
              <a:defRPr sz="1600">
                <a:latin typeface="Lato"/>
                <a:ea typeface="Lato"/>
                <a:cs typeface="Lato"/>
                <a:sym typeface="Lato"/>
              </a:defRPr>
            </a:lvl1pPr>
            <a:lvl2pPr indent="-317500" lvl="1" marL="914400" rtl="0">
              <a:spcBef>
                <a:spcPts val="0"/>
              </a:spcBef>
              <a:spcAft>
                <a:spcPts val="0"/>
              </a:spcAft>
              <a:buSzPts val="1400"/>
              <a:buFont typeface="Lato"/>
              <a:buChar char="○"/>
              <a:defRPr>
                <a:latin typeface="Lato"/>
                <a:ea typeface="Lato"/>
                <a:cs typeface="Lato"/>
                <a:sym typeface="Lato"/>
              </a:defRPr>
            </a:lvl2pPr>
            <a:lvl3pPr indent="-317500" lvl="2" marL="1371600" rtl="0">
              <a:spcBef>
                <a:spcPts val="0"/>
              </a:spcBef>
              <a:spcAft>
                <a:spcPts val="0"/>
              </a:spcAft>
              <a:buSzPts val="1400"/>
              <a:buFont typeface="Lato"/>
              <a:buChar char="■"/>
              <a:defRPr>
                <a:latin typeface="Lato"/>
                <a:ea typeface="Lato"/>
                <a:cs typeface="Lato"/>
                <a:sym typeface="Lato"/>
              </a:defRPr>
            </a:lvl3pPr>
            <a:lvl4pPr indent="-317500" lvl="3" marL="1828800" rtl="0">
              <a:spcBef>
                <a:spcPts val="0"/>
              </a:spcBef>
              <a:spcAft>
                <a:spcPts val="0"/>
              </a:spcAft>
              <a:buSzPts val="1400"/>
              <a:buFont typeface="Lato"/>
              <a:buChar char="●"/>
              <a:defRPr>
                <a:latin typeface="Lato"/>
                <a:ea typeface="Lato"/>
                <a:cs typeface="Lato"/>
                <a:sym typeface="Lato"/>
              </a:defRPr>
            </a:lvl4pPr>
            <a:lvl5pPr indent="-317500" lvl="4" marL="2286000" rtl="0">
              <a:spcBef>
                <a:spcPts val="0"/>
              </a:spcBef>
              <a:spcAft>
                <a:spcPts val="0"/>
              </a:spcAft>
              <a:buSzPts val="1400"/>
              <a:buFont typeface="Lato"/>
              <a:buChar char="○"/>
              <a:defRPr>
                <a:latin typeface="Lato"/>
                <a:ea typeface="Lato"/>
                <a:cs typeface="Lato"/>
                <a:sym typeface="Lato"/>
              </a:defRPr>
            </a:lvl5pPr>
            <a:lvl6pPr indent="-317500" lvl="5" marL="2743200" rtl="0">
              <a:spcBef>
                <a:spcPts val="0"/>
              </a:spcBef>
              <a:spcAft>
                <a:spcPts val="0"/>
              </a:spcAft>
              <a:buSzPts val="1400"/>
              <a:buFont typeface="Lato"/>
              <a:buChar char="■"/>
              <a:defRPr>
                <a:latin typeface="Lato"/>
                <a:ea typeface="Lato"/>
                <a:cs typeface="Lato"/>
                <a:sym typeface="Lato"/>
              </a:defRPr>
            </a:lvl6pPr>
            <a:lvl7pPr indent="-317500" lvl="6" marL="3200400" rtl="0">
              <a:spcBef>
                <a:spcPts val="0"/>
              </a:spcBef>
              <a:spcAft>
                <a:spcPts val="0"/>
              </a:spcAft>
              <a:buSzPts val="1400"/>
              <a:buFont typeface="Lato"/>
              <a:buChar char="●"/>
              <a:defRPr>
                <a:latin typeface="Lato"/>
                <a:ea typeface="Lato"/>
                <a:cs typeface="Lato"/>
                <a:sym typeface="Lato"/>
              </a:defRPr>
            </a:lvl7pPr>
            <a:lvl8pPr indent="-317500" lvl="7" marL="3657600" rtl="0">
              <a:spcBef>
                <a:spcPts val="0"/>
              </a:spcBef>
              <a:spcAft>
                <a:spcPts val="0"/>
              </a:spcAft>
              <a:buSzPts val="1400"/>
              <a:buFont typeface="Lato"/>
              <a:buChar char="○"/>
              <a:defRPr>
                <a:latin typeface="Lato"/>
                <a:ea typeface="Lato"/>
                <a:cs typeface="Lato"/>
                <a:sym typeface="Lato"/>
              </a:defRPr>
            </a:lvl8pPr>
            <a:lvl9pPr indent="-317500" lvl="8" marL="4114800" rtl="0">
              <a:spcBef>
                <a:spcPts val="0"/>
              </a:spcBef>
              <a:spcAft>
                <a:spcPts val="0"/>
              </a:spcAft>
              <a:buSzPts val="1400"/>
              <a:buFont typeface="Lato"/>
              <a:buChar char="■"/>
              <a:defRPr>
                <a:latin typeface="Lato"/>
                <a:ea typeface="Lato"/>
                <a:cs typeface="Lato"/>
                <a:sym typeface="Lato"/>
              </a:defRPr>
            </a:lvl9pPr>
          </a:lstStyle>
          <a:p/>
        </p:txBody>
      </p:sp>
      <p:sp>
        <p:nvSpPr>
          <p:cNvPr id="115" name="Google Shape;115;p23"/>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117" name="Shape 117"/>
        <p:cNvGrpSpPr/>
        <p:nvPr/>
      </p:nvGrpSpPr>
      <p:grpSpPr>
        <a:xfrm>
          <a:off x="0" y="0"/>
          <a:ext cx="0" cy="0"/>
          <a:chOff x="0" y="0"/>
          <a:chExt cx="0" cy="0"/>
        </a:xfrm>
      </p:grpSpPr>
      <p:sp>
        <p:nvSpPr>
          <p:cNvPr id="118" name="Google Shape;118;p24"/>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4"/>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122" name="Shape 122"/>
        <p:cNvGrpSpPr/>
        <p:nvPr/>
      </p:nvGrpSpPr>
      <p:grpSpPr>
        <a:xfrm>
          <a:off x="0" y="0"/>
          <a:ext cx="0" cy="0"/>
          <a:chOff x="0" y="0"/>
          <a:chExt cx="0" cy="0"/>
        </a:xfrm>
      </p:grpSpPr>
      <p:sp>
        <p:nvSpPr>
          <p:cNvPr id="123" name="Google Shape;123;p25"/>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25"/>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127" name="Shape 127"/>
        <p:cNvGrpSpPr/>
        <p:nvPr/>
      </p:nvGrpSpPr>
      <p:grpSpPr>
        <a:xfrm>
          <a:off x="0" y="0"/>
          <a:ext cx="0" cy="0"/>
          <a:chOff x="0" y="0"/>
          <a:chExt cx="0" cy="0"/>
        </a:xfrm>
      </p:grpSpPr>
      <p:sp>
        <p:nvSpPr>
          <p:cNvPr id="128" name="Google Shape;12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29" name="Google Shape;129;p26"/>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131" name="Shape 131"/>
        <p:cNvGrpSpPr/>
        <p:nvPr/>
      </p:nvGrpSpPr>
      <p:grpSpPr>
        <a:xfrm>
          <a:off x="0" y="0"/>
          <a:ext cx="0" cy="0"/>
          <a:chOff x="0" y="0"/>
          <a:chExt cx="0" cy="0"/>
        </a:xfrm>
      </p:grpSpPr>
      <p:sp>
        <p:nvSpPr>
          <p:cNvPr id="132" name="Google Shape;13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33" name="Google Shape;133;p27"/>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135" name="Shape 135"/>
        <p:cNvGrpSpPr/>
        <p:nvPr/>
      </p:nvGrpSpPr>
      <p:grpSpPr>
        <a:xfrm>
          <a:off x="0" y="0"/>
          <a:ext cx="0" cy="0"/>
          <a:chOff x="0" y="0"/>
          <a:chExt cx="0" cy="0"/>
        </a:xfrm>
      </p:grpSpPr>
      <p:sp>
        <p:nvSpPr>
          <p:cNvPr id="136" name="Google Shape;136;p28"/>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8"/>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 name="Google Shape;13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140" name="Shape 140"/>
        <p:cNvGrpSpPr/>
        <p:nvPr/>
      </p:nvGrpSpPr>
      <p:grpSpPr>
        <a:xfrm>
          <a:off x="0" y="0"/>
          <a:ext cx="0" cy="0"/>
          <a:chOff x="0" y="0"/>
          <a:chExt cx="0" cy="0"/>
        </a:xfrm>
      </p:grpSpPr>
      <p:sp>
        <p:nvSpPr>
          <p:cNvPr id="141" name="Google Shape;141;p29"/>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9"/>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Large)">
  <p:cSld name="TITLE_AND_TWO_COLUMNS_1_1">
    <p:spTree>
      <p:nvGrpSpPr>
        <p:cNvPr id="145" name="Shape 145"/>
        <p:cNvGrpSpPr/>
        <p:nvPr/>
      </p:nvGrpSpPr>
      <p:grpSpPr>
        <a:xfrm>
          <a:off x="0" y="0"/>
          <a:ext cx="0" cy="0"/>
          <a:chOff x="0" y="0"/>
          <a:chExt cx="0" cy="0"/>
        </a:xfrm>
      </p:grpSpPr>
      <p:sp>
        <p:nvSpPr>
          <p:cNvPr id="146" name="Google Shape;146;p30"/>
          <p:cNvSpPr/>
          <p:nvPr/>
        </p:nvSpPr>
        <p:spPr>
          <a:xfrm>
            <a:off x="1218175" y="858300"/>
            <a:ext cx="171000" cy="34269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txBox="1"/>
          <p:nvPr>
            <p:ph type="title"/>
          </p:nvPr>
        </p:nvSpPr>
        <p:spPr>
          <a:xfrm>
            <a:off x="1660500" y="747490"/>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30"/>
          <p:cNvSpPr txBox="1"/>
          <p:nvPr>
            <p:ph idx="1" type="subTitle"/>
          </p:nvPr>
        </p:nvSpPr>
        <p:spPr>
          <a:xfrm>
            <a:off x="1670997" y="1395572"/>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150" name="Shape 150"/>
        <p:cNvGrpSpPr/>
        <p:nvPr/>
      </p:nvGrpSpPr>
      <p:grpSpPr>
        <a:xfrm>
          <a:off x="0" y="0"/>
          <a:ext cx="0" cy="0"/>
          <a:chOff x="0" y="0"/>
          <a:chExt cx="0" cy="0"/>
        </a:xfrm>
      </p:grpSpPr>
      <p:sp>
        <p:nvSpPr>
          <p:cNvPr id="151" name="Google Shape;15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
        <p:nvSpPr>
          <p:cNvPr id="152" name="Google Shape;152;p31"/>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b="1" sz="3600">
                <a:latin typeface="Lato"/>
                <a:ea typeface="Lato"/>
                <a:cs typeface="Lato"/>
                <a:sym typeface="Lato"/>
              </a:defRPr>
            </a:lvl2pPr>
            <a:lvl3pPr lvl="2" rtl="0">
              <a:spcBef>
                <a:spcPts val="0"/>
              </a:spcBef>
              <a:spcAft>
                <a:spcPts val="0"/>
              </a:spcAft>
              <a:buNone/>
              <a:defRPr b="1" sz="3600">
                <a:latin typeface="Lato"/>
                <a:ea typeface="Lato"/>
                <a:cs typeface="Lato"/>
                <a:sym typeface="Lato"/>
              </a:defRPr>
            </a:lvl3pPr>
            <a:lvl4pPr lvl="3" rtl="0">
              <a:spcBef>
                <a:spcPts val="0"/>
              </a:spcBef>
              <a:spcAft>
                <a:spcPts val="0"/>
              </a:spcAft>
              <a:buNone/>
              <a:defRPr b="1" sz="3600">
                <a:latin typeface="Lato"/>
                <a:ea typeface="Lato"/>
                <a:cs typeface="Lato"/>
                <a:sym typeface="Lato"/>
              </a:defRPr>
            </a:lvl4pPr>
            <a:lvl5pPr lvl="4" rtl="0">
              <a:spcBef>
                <a:spcPts val="0"/>
              </a:spcBef>
              <a:spcAft>
                <a:spcPts val="0"/>
              </a:spcAft>
              <a:buNone/>
              <a:defRPr b="1" sz="3600">
                <a:latin typeface="Lato"/>
                <a:ea typeface="Lato"/>
                <a:cs typeface="Lato"/>
                <a:sym typeface="Lato"/>
              </a:defRPr>
            </a:lvl5pPr>
            <a:lvl6pPr lvl="5" rtl="0">
              <a:spcBef>
                <a:spcPts val="0"/>
              </a:spcBef>
              <a:spcAft>
                <a:spcPts val="0"/>
              </a:spcAft>
              <a:buNone/>
              <a:defRPr b="1" sz="3600">
                <a:latin typeface="Lato"/>
                <a:ea typeface="Lato"/>
                <a:cs typeface="Lato"/>
                <a:sym typeface="Lato"/>
              </a:defRPr>
            </a:lvl6pPr>
            <a:lvl7pPr lvl="6" rtl="0">
              <a:spcBef>
                <a:spcPts val="0"/>
              </a:spcBef>
              <a:spcAft>
                <a:spcPts val="0"/>
              </a:spcAft>
              <a:buNone/>
              <a:defRPr b="1" sz="3600">
                <a:latin typeface="Lato"/>
                <a:ea typeface="Lato"/>
                <a:cs typeface="Lato"/>
                <a:sym typeface="Lato"/>
              </a:defRPr>
            </a:lvl7pPr>
            <a:lvl8pPr lvl="7" rtl="0">
              <a:spcBef>
                <a:spcPts val="0"/>
              </a:spcBef>
              <a:spcAft>
                <a:spcPts val="0"/>
              </a:spcAft>
              <a:buNone/>
              <a:defRPr b="1" sz="3600">
                <a:latin typeface="Lato"/>
                <a:ea typeface="Lato"/>
                <a:cs typeface="Lato"/>
                <a:sym typeface="Lato"/>
              </a:defRPr>
            </a:lvl8pPr>
            <a:lvl9pPr lvl="8" rtl="0">
              <a:spcBef>
                <a:spcPts val="0"/>
              </a:spcBef>
              <a:spcAft>
                <a:spcPts val="0"/>
              </a:spcAft>
              <a:buNone/>
              <a:defRPr b="1" sz="3600">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21" name="Shape 21"/>
        <p:cNvGrpSpPr/>
        <p:nvPr/>
      </p:nvGrpSpPr>
      <p:grpSpPr>
        <a:xfrm>
          <a:off x="0" y="0"/>
          <a:ext cx="0" cy="0"/>
          <a:chOff x="0" y="0"/>
          <a:chExt cx="0" cy="0"/>
        </a:xfrm>
      </p:grpSpPr>
      <p:sp>
        <p:nvSpPr>
          <p:cNvPr id="22" name="Google Shape;22;p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200"/>
              <a:buFont typeface="Arial"/>
              <a:buNone/>
              <a:defRPr b="0" i="1" sz="12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153" name="Shape 153"/>
        <p:cNvGrpSpPr/>
        <p:nvPr/>
      </p:nvGrpSpPr>
      <p:grpSpPr>
        <a:xfrm>
          <a:off x="0" y="0"/>
          <a:ext cx="0" cy="0"/>
          <a:chOff x="0" y="0"/>
          <a:chExt cx="0" cy="0"/>
        </a:xfrm>
      </p:grpSpPr>
      <p:sp>
        <p:nvSpPr>
          <p:cNvPr id="154" name="Google Shape;15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
        <p:nvSpPr>
          <p:cNvPr id="155" name="Google Shape;155;p32"/>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2"/>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b="1" sz="3600">
                <a:latin typeface="Lato"/>
                <a:ea typeface="Lato"/>
                <a:cs typeface="Lato"/>
                <a:sym typeface="Lato"/>
              </a:defRPr>
            </a:lvl2pPr>
            <a:lvl3pPr lvl="2" rtl="0">
              <a:spcBef>
                <a:spcPts val="0"/>
              </a:spcBef>
              <a:spcAft>
                <a:spcPts val="0"/>
              </a:spcAft>
              <a:buNone/>
              <a:defRPr b="1" sz="3600">
                <a:latin typeface="Lato"/>
                <a:ea typeface="Lato"/>
                <a:cs typeface="Lato"/>
                <a:sym typeface="Lato"/>
              </a:defRPr>
            </a:lvl3pPr>
            <a:lvl4pPr lvl="3" rtl="0">
              <a:spcBef>
                <a:spcPts val="0"/>
              </a:spcBef>
              <a:spcAft>
                <a:spcPts val="0"/>
              </a:spcAft>
              <a:buNone/>
              <a:defRPr b="1" sz="3600">
                <a:latin typeface="Lato"/>
                <a:ea typeface="Lato"/>
                <a:cs typeface="Lato"/>
                <a:sym typeface="Lato"/>
              </a:defRPr>
            </a:lvl4pPr>
            <a:lvl5pPr lvl="4" rtl="0">
              <a:spcBef>
                <a:spcPts val="0"/>
              </a:spcBef>
              <a:spcAft>
                <a:spcPts val="0"/>
              </a:spcAft>
              <a:buNone/>
              <a:defRPr b="1" sz="3600">
                <a:latin typeface="Lato"/>
                <a:ea typeface="Lato"/>
                <a:cs typeface="Lato"/>
                <a:sym typeface="Lato"/>
              </a:defRPr>
            </a:lvl5pPr>
            <a:lvl6pPr lvl="5" rtl="0">
              <a:spcBef>
                <a:spcPts val="0"/>
              </a:spcBef>
              <a:spcAft>
                <a:spcPts val="0"/>
              </a:spcAft>
              <a:buNone/>
              <a:defRPr b="1" sz="3600">
                <a:latin typeface="Lato"/>
                <a:ea typeface="Lato"/>
                <a:cs typeface="Lato"/>
                <a:sym typeface="Lato"/>
              </a:defRPr>
            </a:lvl6pPr>
            <a:lvl7pPr lvl="6" rtl="0">
              <a:spcBef>
                <a:spcPts val="0"/>
              </a:spcBef>
              <a:spcAft>
                <a:spcPts val="0"/>
              </a:spcAft>
              <a:buNone/>
              <a:defRPr b="1" sz="3600">
                <a:latin typeface="Lato"/>
                <a:ea typeface="Lato"/>
                <a:cs typeface="Lato"/>
                <a:sym typeface="Lato"/>
              </a:defRPr>
            </a:lvl7pPr>
            <a:lvl8pPr lvl="7" rtl="0">
              <a:spcBef>
                <a:spcPts val="0"/>
              </a:spcBef>
              <a:spcAft>
                <a:spcPts val="0"/>
              </a:spcAft>
              <a:buNone/>
              <a:defRPr b="1" sz="3600">
                <a:latin typeface="Lato"/>
                <a:ea typeface="Lato"/>
                <a:cs typeface="Lato"/>
                <a:sym typeface="Lato"/>
              </a:defRPr>
            </a:lvl8pPr>
            <a:lvl9pPr lvl="8" rtl="0">
              <a:spcBef>
                <a:spcPts val="0"/>
              </a:spcBef>
              <a:spcAft>
                <a:spcPts val="0"/>
              </a:spcAft>
              <a:buNone/>
              <a:defRPr b="1" sz="3600">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157" name="Shape 157"/>
        <p:cNvGrpSpPr/>
        <p:nvPr/>
      </p:nvGrpSpPr>
      <p:grpSpPr>
        <a:xfrm>
          <a:off x="0" y="0"/>
          <a:ext cx="0" cy="0"/>
          <a:chOff x="0" y="0"/>
          <a:chExt cx="0" cy="0"/>
        </a:xfrm>
      </p:grpSpPr>
      <p:sp>
        <p:nvSpPr>
          <p:cNvPr id="158" name="Google Shape;15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59" name="Google Shape;159;p33"/>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000">
                <a:latin typeface="Lato"/>
                <a:ea typeface="Lato"/>
                <a:cs typeface="Lato"/>
                <a:sym typeface="Lato"/>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161" name="Shape 161"/>
        <p:cNvGrpSpPr/>
        <p:nvPr/>
      </p:nvGrpSpPr>
      <p:grpSpPr>
        <a:xfrm>
          <a:off x="0" y="0"/>
          <a:ext cx="0" cy="0"/>
          <a:chOff x="0" y="0"/>
          <a:chExt cx="0" cy="0"/>
        </a:xfrm>
      </p:grpSpPr>
      <p:sp>
        <p:nvSpPr>
          <p:cNvPr id="162" name="Google Shape;16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63" name="Google Shape;163;p3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4"/>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34"/>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2">
  <p:cSld name="ONE_COLUMN_TEXT_1">
    <p:spTree>
      <p:nvGrpSpPr>
        <p:cNvPr id="166" name="Shape 166"/>
        <p:cNvGrpSpPr/>
        <p:nvPr/>
      </p:nvGrpSpPr>
      <p:grpSpPr>
        <a:xfrm>
          <a:off x="0" y="0"/>
          <a:ext cx="0" cy="0"/>
          <a:chOff x="0" y="0"/>
          <a:chExt cx="0" cy="0"/>
        </a:xfrm>
      </p:grpSpPr>
      <p:sp>
        <p:nvSpPr>
          <p:cNvPr id="167" name="Google Shape;16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
        <p:nvSpPr>
          <p:cNvPr id="168" name="Google Shape;168;p35"/>
          <p:cNvSpPr txBox="1"/>
          <p:nvPr>
            <p:ph type="title"/>
          </p:nvPr>
        </p:nvSpPr>
        <p:spPr>
          <a:xfrm>
            <a:off x="378250" y="575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 name="Google Shape;169;p35"/>
          <p:cNvSpPr txBox="1"/>
          <p:nvPr>
            <p:ph idx="1" type="subTitle"/>
          </p:nvPr>
        </p:nvSpPr>
        <p:spPr>
          <a:xfrm>
            <a:off x="504225" y="1027500"/>
            <a:ext cx="5801100" cy="3635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3">
  <p:cSld name="ONE_COLUMN_TEXT_1_1">
    <p:spTree>
      <p:nvGrpSpPr>
        <p:cNvPr id="170" name="Shape 170"/>
        <p:cNvGrpSpPr/>
        <p:nvPr/>
      </p:nvGrpSpPr>
      <p:grpSpPr>
        <a:xfrm>
          <a:off x="0" y="0"/>
          <a:ext cx="0" cy="0"/>
          <a:chOff x="0" y="0"/>
          <a:chExt cx="0" cy="0"/>
        </a:xfrm>
      </p:grpSpPr>
      <p:sp>
        <p:nvSpPr>
          <p:cNvPr id="171" name="Google Shape;17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
        <p:nvSpPr>
          <p:cNvPr id="172" name="Google Shape;172;p3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36"/>
          <p:cNvSpPr txBox="1"/>
          <p:nvPr>
            <p:ph idx="1" type="subTitle"/>
          </p:nvPr>
        </p:nvSpPr>
        <p:spPr>
          <a:xfrm>
            <a:off x="504225" y="1506814"/>
            <a:ext cx="5801100" cy="32391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
        <p:nvSpPr>
          <p:cNvPr id="174" name="Google Shape;174;p36"/>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no title">
  <p:cSld name="MAIN_POINT">
    <p:spTree>
      <p:nvGrpSpPr>
        <p:cNvPr id="175" name="Shape 175"/>
        <p:cNvGrpSpPr/>
        <p:nvPr/>
      </p:nvGrpSpPr>
      <p:grpSpPr>
        <a:xfrm>
          <a:off x="0" y="0"/>
          <a:ext cx="0" cy="0"/>
          <a:chOff x="0" y="0"/>
          <a:chExt cx="0" cy="0"/>
        </a:xfrm>
      </p:grpSpPr>
      <p:sp>
        <p:nvSpPr>
          <p:cNvPr id="176" name="Google Shape;17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0" name="Google Shape;180;p38"/>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 name="Google Shape;18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3" name="Shape 183"/>
        <p:cNvGrpSpPr/>
        <p:nvPr/>
      </p:nvGrpSpPr>
      <p:grpSpPr>
        <a:xfrm>
          <a:off x="0" y="0"/>
          <a:ext cx="0" cy="0"/>
          <a:chOff x="0" y="0"/>
          <a:chExt cx="0" cy="0"/>
        </a:xfrm>
      </p:grpSpPr>
      <p:sp>
        <p:nvSpPr>
          <p:cNvPr id="184" name="Google Shape;184;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rtl="0">
              <a:lnSpc>
                <a:spcPct val="100000"/>
              </a:lnSpc>
              <a:spcBef>
                <a:spcPts val="0"/>
              </a:spcBef>
              <a:spcAft>
                <a:spcPts val="0"/>
              </a:spcAft>
              <a:buSzPts val="1400"/>
              <a:buNone/>
              <a:defRPr/>
            </a:lvl1pPr>
          </a:lstStyle>
          <a:p/>
        </p:txBody>
      </p:sp>
      <p:sp>
        <p:nvSpPr>
          <p:cNvPr id="185" name="Google Shape;18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6" name="Shape 186"/>
        <p:cNvGrpSpPr/>
        <p:nvPr/>
      </p:nvGrpSpPr>
      <p:grpSpPr>
        <a:xfrm>
          <a:off x="0" y="0"/>
          <a:ext cx="0" cy="0"/>
          <a:chOff x="0" y="0"/>
          <a:chExt cx="0" cy="0"/>
        </a:xfrm>
      </p:grpSpPr>
      <p:sp>
        <p:nvSpPr>
          <p:cNvPr id="187" name="Google Shape;187;p40"/>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88" name="Google Shape;18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89" name="Google Shape;189;p40"/>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
        <p:nvSpPr>
          <p:cNvPr id="191" name="Google Shape;19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28" name="Shape 28"/>
        <p:cNvGrpSpPr/>
        <p:nvPr/>
      </p:nvGrpSpPr>
      <p:grpSpPr>
        <a:xfrm>
          <a:off x="0" y="0"/>
          <a:ext cx="0" cy="0"/>
          <a:chOff x="0" y="0"/>
          <a:chExt cx="0" cy="0"/>
        </a:xfrm>
      </p:grpSpPr>
      <p:sp>
        <p:nvSpPr>
          <p:cNvPr id="29" name="Google Shape;29;p5"/>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1">
  <p:cSld name="BIG_NUMBER_1">
    <p:spTree>
      <p:nvGrpSpPr>
        <p:cNvPr id="192" name="Shape 192"/>
        <p:cNvGrpSpPr/>
        <p:nvPr/>
      </p:nvGrpSpPr>
      <p:grpSpPr>
        <a:xfrm>
          <a:off x="0" y="0"/>
          <a:ext cx="0" cy="0"/>
          <a:chOff x="0" y="0"/>
          <a:chExt cx="0" cy="0"/>
        </a:xfrm>
      </p:grpSpPr>
      <p:sp>
        <p:nvSpPr>
          <p:cNvPr id="193" name="Google Shape;193;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4" name="Google Shape;194;p42"/>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95" name="Google Shape;19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196" name="Shape 196"/>
        <p:cNvGrpSpPr/>
        <p:nvPr/>
      </p:nvGrpSpPr>
      <p:grpSpPr>
        <a:xfrm>
          <a:off x="0" y="0"/>
          <a:ext cx="0" cy="0"/>
          <a:chOff x="0" y="0"/>
          <a:chExt cx="0" cy="0"/>
        </a:xfrm>
      </p:grpSpPr>
      <p:sp>
        <p:nvSpPr>
          <p:cNvPr id="197" name="Google Shape;197;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8" name="Google Shape;198;p4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1">
  <p:cSld name="SECTION_HEADER_1_2">
    <p:spTree>
      <p:nvGrpSpPr>
        <p:cNvPr id="200" name="Shape 200"/>
        <p:cNvGrpSpPr/>
        <p:nvPr/>
      </p:nvGrpSpPr>
      <p:grpSpPr>
        <a:xfrm>
          <a:off x="0" y="0"/>
          <a:ext cx="0" cy="0"/>
          <a:chOff x="0" y="0"/>
          <a:chExt cx="0" cy="0"/>
        </a:xfrm>
      </p:grpSpPr>
      <p:sp>
        <p:nvSpPr>
          <p:cNvPr id="201" name="Google Shape;201;p4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4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4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1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4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i="1" sz="12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2">
  <p:cSld name="TITLE_AND_BODY_3">
    <p:spTree>
      <p:nvGrpSpPr>
        <p:cNvPr id="208" name="Shape 208"/>
        <p:cNvGrpSpPr/>
        <p:nvPr/>
      </p:nvGrpSpPr>
      <p:grpSpPr>
        <a:xfrm>
          <a:off x="0" y="0"/>
          <a:ext cx="0" cy="0"/>
          <a:chOff x="0" y="0"/>
          <a:chExt cx="0" cy="0"/>
        </a:xfrm>
      </p:grpSpPr>
      <p:sp>
        <p:nvSpPr>
          <p:cNvPr id="209" name="Google Shape;2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210" name="Google Shape;210;p45"/>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1">
  <p:cSld name="TITLE_AND_TWO_COLUMNS_2">
    <p:spTree>
      <p:nvGrpSpPr>
        <p:cNvPr id="212" name="Shape 212"/>
        <p:cNvGrpSpPr/>
        <p:nvPr/>
      </p:nvGrpSpPr>
      <p:grpSpPr>
        <a:xfrm>
          <a:off x="0" y="0"/>
          <a:ext cx="0" cy="0"/>
          <a:chOff x="0" y="0"/>
          <a:chExt cx="0" cy="0"/>
        </a:xfrm>
      </p:grpSpPr>
      <p:sp>
        <p:nvSpPr>
          <p:cNvPr id="213" name="Google Shape;213;p46"/>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6"/>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46"/>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2_1">
  <p:cSld name="TITLE_AND_TWO_COLUMNS_2_1">
    <p:spTree>
      <p:nvGrpSpPr>
        <p:cNvPr id="217" name="Shape 217"/>
        <p:cNvGrpSpPr/>
        <p:nvPr/>
      </p:nvGrpSpPr>
      <p:grpSpPr>
        <a:xfrm>
          <a:off x="0" y="0"/>
          <a:ext cx="0" cy="0"/>
          <a:chOff x="0" y="0"/>
          <a:chExt cx="0" cy="0"/>
        </a:xfrm>
      </p:grpSpPr>
      <p:sp>
        <p:nvSpPr>
          <p:cNvPr id="218" name="Google Shape;21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9" name="Google Shape;21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0" name="Google Shape;22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1" name="Google Shape;22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222" name="Shape 222"/>
        <p:cNvGrpSpPr/>
        <p:nvPr/>
      </p:nvGrpSpPr>
      <p:grpSpPr>
        <a:xfrm>
          <a:off x="0" y="0"/>
          <a:ext cx="0" cy="0"/>
          <a:chOff x="0" y="0"/>
          <a:chExt cx="0" cy="0"/>
        </a:xfrm>
      </p:grpSpPr>
      <p:sp>
        <p:nvSpPr>
          <p:cNvPr id="223" name="Google Shape;223;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24" name="Google Shape;224;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_2">
  <p:cSld name="ONE_COLUMN_TEXT_2">
    <p:spTree>
      <p:nvGrpSpPr>
        <p:cNvPr id="226" name="Shape 226"/>
        <p:cNvGrpSpPr/>
        <p:nvPr/>
      </p:nvGrpSpPr>
      <p:grpSpPr>
        <a:xfrm>
          <a:off x="0" y="0"/>
          <a:ext cx="0" cy="0"/>
          <a:chOff x="0" y="0"/>
          <a:chExt cx="0" cy="0"/>
        </a:xfrm>
      </p:grpSpPr>
      <p:sp>
        <p:nvSpPr>
          <p:cNvPr id="227" name="Google Shape;227;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28" name="Google Shape;228;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9" name="Google Shape;22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AND_BODY_3_1">
    <p:bg>
      <p:bgPr>
        <a:solidFill>
          <a:srgbClr val="FFFFFF"/>
        </a:solidFill>
      </p:bgPr>
    </p:bg>
    <p:spTree>
      <p:nvGrpSpPr>
        <p:cNvPr id="230" name="Shape 230"/>
        <p:cNvGrpSpPr/>
        <p:nvPr/>
      </p:nvGrpSpPr>
      <p:grpSpPr>
        <a:xfrm>
          <a:off x="0" y="0"/>
          <a:ext cx="0" cy="0"/>
          <a:chOff x="0" y="0"/>
          <a:chExt cx="0" cy="0"/>
        </a:xfrm>
      </p:grpSpPr>
      <p:sp>
        <p:nvSpPr>
          <p:cNvPr id="231" name="Google Shape;231;p5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lstStyle>
            <a:lvl1pPr lvl="0" rtl="0" algn="ctr">
              <a:lnSpc>
                <a:spcPct val="100000"/>
              </a:lnSpc>
              <a:spcBef>
                <a:spcPts val="0"/>
              </a:spcBef>
              <a:spcAft>
                <a:spcPts val="0"/>
              </a:spcAft>
              <a:buClr>
                <a:srgbClr val="000000"/>
              </a:buClr>
              <a:buSzPts val="4200"/>
              <a:buFont typeface="Helvetica Neue Light"/>
              <a:buChar char="●"/>
              <a:defRPr>
                <a:solidFill>
                  <a:srgbClr val="000000"/>
                </a:solidFill>
              </a:defRPr>
            </a:lvl1pPr>
            <a:lvl2pPr lvl="1" rtl="0" algn="ctr">
              <a:lnSpc>
                <a:spcPct val="100000"/>
              </a:lnSpc>
              <a:spcBef>
                <a:spcPts val="0"/>
              </a:spcBef>
              <a:spcAft>
                <a:spcPts val="0"/>
              </a:spcAft>
              <a:buClr>
                <a:srgbClr val="FFFFFF"/>
              </a:buClr>
              <a:buSzPts val="700"/>
              <a:buChar char="○"/>
              <a:defRPr/>
            </a:lvl2pPr>
            <a:lvl3pPr lvl="2" rtl="0" algn="ctr">
              <a:lnSpc>
                <a:spcPct val="100000"/>
              </a:lnSpc>
              <a:spcBef>
                <a:spcPts val="0"/>
              </a:spcBef>
              <a:spcAft>
                <a:spcPts val="0"/>
              </a:spcAft>
              <a:buClr>
                <a:srgbClr val="FFFFFF"/>
              </a:buClr>
              <a:buSzPts val="700"/>
              <a:buChar char="■"/>
              <a:defRPr/>
            </a:lvl3pPr>
            <a:lvl4pPr lvl="3" rtl="0" algn="ctr">
              <a:lnSpc>
                <a:spcPct val="100000"/>
              </a:lnSpc>
              <a:spcBef>
                <a:spcPts val="0"/>
              </a:spcBef>
              <a:spcAft>
                <a:spcPts val="0"/>
              </a:spcAft>
              <a:buClr>
                <a:srgbClr val="FFFFFF"/>
              </a:buClr>
              <a:buSzPts val="700"/>
              <a:buChar char="●"/>
              <a:defRPr/>
            </a:lvl4pPr>
            <a:lvl5pPr lvl="4" rtl="0" algn="ctr">
              <a:lnSpc>
                <a:spcPct val="100000"/>
              </a:lnSpc>
              <a:spcBef>
                <a:spcPts val="0"/>
              </a:spcBef>
              <a:spcAft>
                <a:spcPts val="0"/>
              </a:spcAft>
              <a:buClr>
                <a:srgbClr val="FFFFFF"/>
              </a:buClr>
              <a:buSzPts val="700"/>
              <a:buChar char="○"/>
              <a:defRPr/>
            </a:lvl5pPr>
            <a:lvl6pPr lvl="5" rtl="0" algn="ctr">
              <a:lnSpc>
                <a:spcPct val="100000"/>
              </a:lnSpc>
              <a:spcBef>
                <a:spcPts val="0"/>
              </a:spcBef>
              <a:spcAft>
                <a:spcPts val="0"/>
              </a:spcAft>
              <a:buClr>
                <a:srgbClr val="FFFFFF"/>
              </a:buClr>
              <a:buSzPts val="700"/>
              <a:buChar char="■"/>
              <a:defRPr/>
            </a:lvl6pPr>
            <a:lvl7pPr lvl="6" rtl="0" algn="ctr">
              <a:lnSpc>
                <a:spcPct val="100000"/>
              </a:lnSpc>
              <a:spcBef>
                <a:spcPts val="0"/>
              </a:spcBef>
              <a:spcAft>
                <a:spcPts val="0"/>
              </a:spcAft>
              <a:buClr>
                <a:srgbClr val="FFFFFF"/>
              </a:buClr>
              <a:buSzPts val="700"/>
              <a:buChar char="●"/>
              <a:defRPr/>
            </a:lvl7pPr>
            <a:lvl8pPr lvl="7" rtl="0" algn="ctr">
              <a:lnSpc>
                <a:spcPct val="100000"/>
              </a:lnSpc>
              <a:spcBef>
                <a:spcPts val="0"/>
              </a:spcBef>
              <a:spcAft>
                <a:spcPts val="0"/>
              </a:spcAft>
              <a:buClr>
                <a:srgbClr val="FFFFFF"/>
              </a:buClr>
              <a:buSzPts val="700"/>
              <a:buChar char="○"/>
              <a:defRPr/>
            </a:lvl8pPr>
            <a:lvl9pPr lvl="8" rtl="0" algn="ctr">
              <a:lnSpc>
                <a:spcPct val="100000"/>
              </a:lnSpc>
              <a:spcBef>
                <a:spcPts val="0"/>
              </a:spcBef>
              <a:spcAft>
                <a:spcPts val="0"/>
              </a:spcAft>
              <a:buClr>
                <a:srgbClr val="FFFFFF"/>
              </a:buClr>
              <a:buSzPts val="700"/>
              <a:buChar char="■"/>
              <a:defRPr/>
            </a:lvl9pPr>
          </a:lstStyle>
          <a:p/>
        </p:txBody>
      </p:sp>
      <p:sp>
        <p:nvSpPr>
          <p:cNvPr id="232" name="Google Shape;232;p50"/>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lstStyle>
            <a:lvl1pPr indent="-228600" lvl="0" marL="457200" rtl="0" algn="ctr">
              <a:lnSpc>
                <a:spcPct val="100000"/>
              </a:lnSpc>
              <a:spcBef>
                <a:spcPts val="0"/>
              </a:spcBef>
              <a:spcAft>
                <a:spcPts val="0"/>
              </a:spcAft>
              <a:buClr>
                <a:srgbClr val="000000"/>
              </a:buClr>
              <a:buSzPts val="1700"/>
              <a:buFont typeface="Helvetica Neue Light"/>
              <a:buNone/>
              <a:defRPr sz="1700">
                <a:solidFill>
                  <a:srgbClr val="000000"/>
                </a:solidFill>
              </a:defRPr>
            </a:lvl1pPr>
            <a:lvl2pPr indent="-228600" lvl="1" marL="914400" rtl="0" algn="ctr">
              <a:lnSpc>
                <a:spcPct val="100000"/>
              </a:lnSpc>
              <a:spcBef>
                <a:spcPts val="0"/>
              </a:spcBef>
              <a:spcAft>
                <a:spcPts val="0"/>
              </a:spcAft>
              <a:buClr>
                <a:srgbClr val="000000"/>
              </a:buClr>
              <a:buSzPts val="1700"/>
              <a:buFont typeface="Helvetica Neue Light"/>
              <a:buNone/>
              <a:defRPr sz="1700">
                <a:solidFill>
                  <a:srgbClr val="000000"/>
                </a:solidFill>
              </a:defRPr>
            </a:lvl2pPr>
            <a:lvl3pPr indent="-228600" lvl="2" marL="1371600" rtl="0" algn="ctr">
              <a:lnSpc>
                <a:spcPct val="100000"/>
              </a:lnSpc>
              <a:spcBef>
                <a:spcPts val="0"/>
              </a:spcBef>
              <a:spcAft>
                <a:spcPts val="0"/>
              </a:spcAft>
              <a:buClr>
                <a:srgbClr val="000000"/>
              </a:buClr>
              <a:buSzPts val="1700"/>
              <a:buFont typeface="Helvetica Neue Light"/>
              <a:buNone/>
              <a:defRPr sz="1700">
                <a:solidFill>
                  <a:srgbClr val="000000"/>
                </a:solidFill>
              </a:defRPr>
            </a:lvl3pPr>
            <a:lvl4pPr indent="-228600" lvl="3" marL="1828800" rtl="0" algn="ctr">
              <a:lnSpc>
                <a:spcPct val="100000"/>
              </a:lnSpc>
              <a:spcBef>
                <a:spcPts val="0"/>
              </a:spcBef>
              <a:spcAft>
                <a:spcPts val="0"/>
              </a:spcAft>
              <a:buClr>
                <a:srgbClr val="000000"/>
              </a:buClr>
              <a:buSzPts val="1700"/>
              <a:buFont typeface="Helvetica Neue Light"/>
              <a:buNone/>
              <a:defRPr sz="1700">
                <a:solidFill>
                  <a:srgbClr val="000000"/>
                </a:solidFill>
              </a:defRPr>
            </a:lvl4pPr>
            <a:lvl5pPr indent="-228600" lvl="4" marL="2286000" rtl="0" algn="ctr">
              <a:lnSpc>
                <a:spcPct val="100000"/>
              </a:lnSpc>
              <a:spcBef>
                <a:spcPts val="0"/>
              </a:spcBef>
              <a:spcAft>
                <a:spcPts val="0"/>
              </a:spcAft>
              <a:buClr>
                <a:srgbClr val="000000"/>
              </a:buClr>
              <a:buSzPts val="1700"/>
              <a:buFont typeface="Helvetica Neue Light"/>
              <a:buNone/>
              <a:defRPr sz="1700">
                <a:solidFill>
                  <a:srgbClr val="000000"/>
                </a:solidFill>
              </a:defRPr>
            </a:lvl5pPr>
            <a:lvl6pPr indent="-260350" lvl="5" marL="2743200" rtl="0" algn="l">
              <a:lnSpc>
                <a:spcPct val="100000"/>
              </a:lnSpc>
              <a:spcBef>
                <a:spcPts val="2200"/>
              </a:spcBef>
              <a:spcAft>
                <a:spcPts val="0"/>
              </a:spcAft>
              <a:buClr>
                <a:srgbClr val="FFFFFF"/>
              </a:buClr>
              <a:buSzPts val="500"/>
              <a:buChar char="■"/>
              <a:defRPr/>
            </a:lvl6pPr>
            <a:lvl7pPr indent="-260350" lvl="6" marL="3200400" rtl="0" algn="l">
              <a:lnSpc>
                <a:spcPct val="100000"/>
              </a:lnSpc>
              <a:spcBef>
                <a:spcPts val="2200"/>
              </a:spcBef>
              <a:spcAft>
                <a:spcPts val="0"/>
              </a:spcAft>
              <a:buClr>
                <a:srgbClr val="FFFFFF"/>
              </a:buClr>
              <a:buSzPts val="500"/>
              <a:buChar char="●"/>
              <a:defRPr/>
            </a:lvl7pPr>
            <a:lvl8pPr indent="-260350" lvl="7" marL="3657600" rtl="0" algn="l">
              <a:lnSpc>
                <a:spcPct val="100000"/>
              </a:lnSpc>
              <a:spcBef>
                <a:spcPts val="2200"/>
              </a:spcBef>
              <a:spcAft>
                <a:spcPts val="0"/>
              </a:spcAft>
              <a:buClr>
                <a:srgbClr val="FFFFFF"/>
              </a:buClr>
              <a:buSzPts val="500"/>
              <a:buChar char="○"/>
              <a:defRPr/>
            </a:lvl8pPr>
            <a:lvl9pPr indent="-260350" lvl="8" marL="4114800" rtl="0" algn="l">
              <a:lnSpc>
                <a:spcPct val="100000"/>
              </a:lnSpc>
              <a:spcBef>
                <a:spcPts val="2200"/>
              </a:spcBef>
              <a:spcAft>
                <a:spcPts val="0"/>
              </a:spcAft>
              <a:buClr>
                <a:srgbClr val="FFFFFF"/>
              </a:buClr>
              <a:buSzPts val="500"/>
              <a:buChar char="■"/>
              <a:defRPr/>
            </a:lvl9pPr>
          </a:lstStyle>
          <a:p/>
        </p:txBody>
      </p:sp>
      <p:sp>
        <p:nvSpPr>
          <p:cNvPr id="233" name="Google Shape;233;p5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a:solidFill>
                  <a:srgbClr val="000000"/>
                </a:solidFill>
              </a:defRPr>
            </a:lvl1pPr>
            <a:lvl2pPr indent="0" lvl="1" marL="0" marR="0" rtl="0" algn="ctr">
              <a:lnSpc>
                <a:spcPct val="100000"/>
              </a:lnSpc>
              <a:spcBef>
                <a:spcPts val="0"/>
              </a:spcBef>
              <a:spcAft>
                <a:spcPts val="0"/>
              </a:spcAft>
              <a:buClr>
                <a:srgbClr val="000000"/>
              </a:buClr>
              <a:buSzPts val="900"/>
              <a:buFont typeface="Helvetica Neue Light"/>
              <a:buNone/>
              <a:defRPr>
                <a:solidFill>
                  <a:srgbClr val="000000"/>
                </a:solidFill>
              </a:defRPr>
            </a:lvl2pPr>
            <a:lvl3pPr indent="0" lvl="2" marL="0" marR="0" rtl="0" algn="ctr">
              <a:lnSpc>
                <a:spcPct val="100000"/>
              </a:lnSpc>
              <a:spcBef>
                <a:spcPts val="0"/>
              </a:spcBef>
              <a:spcAft>
                <a:spcPts val="0"/>
              </a:spcAft>
              <a:buClr>
                <a:srgbClr val="000000"/>
              </a:buClr>
              <a:buSzPts val="900"/>
              <a:buFont typeface="Helvetica Neue Light"/>
              <a:buNone/>
              <a:defRPr>
                <a:solidFill>
                  <a:srgbClr val="000000"/>
                </a:solidFill>
              </a:defRPr>
            </a:lvl3pPr>
            <a:lvl4pPr indent="0" lvl="3" marL="0" marR="0" rtl="0" algn="ctr">
              <a:lnSpc>
                <a:spcPct val="100000"/>
              </a:lnSpc>
              <a:spcBef>
                <a:spcPts val="0"/>
              </a:spcBef>
              <a:spcAft>
                <a:spcPts val="0"/>
              </a:spcAft>
              <a:buClr>
                <a:srgbClr val="000000"/>
              </a:buClr>
              <a:buSzPts val="900"/>
              <a:buFont typeface="Helvetica Neue Light"/>
              <a:buNone/>
              <a:defRPr>
                <a:solidFill>
                  <a:srgbClr val="000000"/>
                </a:solidFill>
              </a:defRPr>
            </a:lvl4pPr>
            <a:lvl5pPr indent="0" lvl="4" marL="0" marR="0" rtl="0" algn="ctr">
              <a:lnSpc>
                <a:spcPct val="100000"/>
              </a:lnSpc>
              <a:spcBef>
                <a:spcPts val="0"/>
              </a:spcBef>
              <a:spcAft>
                <a:spcPts val="0"/>
              </a:spcAft>
              <a:buClr>
                <a:srgbClr val="000000"/>
              </a:buClr>
              <a:buSzPts val="900"/>
              <a:buFont typeface="Helvetica Neue Light"/>
              <a:buNone/>
              <a:defRPr>
                <a:solidFill>
                  <a:srgbClr val="000000"/>
                </a:solidFill>
              </a:defRPr>
            </a:lvl5pPr>
            <a:lvl6pPr indent="0" lvl="5" marL="0" marR="0" rtl="0" algn="ctr">
              <a:lnSpc>
                <a:spcPct val="100000"/>
              </a:lnSpc>
              <a:spcBef>
                <a:spcPts val="0"/>
              </a:spcBef>
              <a:spcAft>
                <a:spcPts val="0"/>
              </a:spcAft>
              <a:buClr>
                <a:srgbClr val="000000"/>
              </a:buClr>
              <a:buSzPts val="900"/>
              <a:buFont typeface="Helvetica Neue Light"/>
              <a:buNone/>
              <a:defRPr>
                <a:solidFill>
                  <a:srgbClr val="000000"/>
                </a:solidFill>
              </a:defRPr>
            </a:lvl6pPr>
            <a:lvl7pPr indent="0" lvl="6" marL="0" marR="0" rtl="0" algn="ctr">
              <a:lnSpc>
                <a:spcPct val="100000"/>
              </a:lnSpc>
              <a:spcBef>
                <a:spcPts val="0"/>
              </a:spcBef>
              <a:spcAft>
                <a:spcPts val="0"/>
              </a:spcAft>
              <a:buClr>
                <a:srgbClr val="000000"/>
              </a:buClr>
              <a:buSzPts val="900"/>
              <a:buFont typeface="Helvetica Neue Light"/>
              <a:buNone/>
              <a:defRPr>
                <a:solidFill>
                  <a:srgbClr val="000000"/>
                </a:solidFill>
              </a:defRPr>
            </a:lvl7pPr>
            <a:lvl8pPr indent="0" lvl="7" marL="0" marR="0" rtl="0" algn="ctr">
              <a:lnSpc>
                <a:spcPct val="100000"/>
              </a:lnSpc>
              <a:spcBef>
                <a:spcPts val="0"/>
              </a:spcBef>
              <a:spcAft>
                <a:spcPts val="0"/>
              </a:spcAft>
              <a:buClr>
                <a:srgbClr val="000000"/>
              </a:buClr>
              <a:buSzPts val="900"/>
              <a:buFont typeface="Helvetica Neue Light"/>
              <a:buNone/>
              <a:defRPr>
                <a:solidFill>
                  <a:srgbClr val="000000"/>
                </a:solidFill>
              </a:defRPr>
            </a:lvl8pPr>
            <a:lvl9pPr indent="0" lvl="8" marL="0" marR="0" rtl="0" algn="ctr">
              <a:lnSpc>
                <a:spcPct val="100000"/>
              </a:lnSpc>
              <a:spcBef>
                <a:spcPts val="0"/>
              </a:spcBef>
              <a:spcAft>
                <a:spcPts val="0"/>
              </a:spcAft>
              <a:buClr>
                <a:srgbClr val="000000"/>
              </a:buClr>
              <a:buSzPts val="900"/>
              <a:buFont typeface="Helvetica Neue Light"/>
              <a:buNone/>
              <a:defRPr>
                <a:solidFill>
                  <a:srgbClr val="000000"/>
                </a:solidFill>
              </a:defRPr>
            </a:lvl9pPr>
          </a:lstStyle>
          <a:p>
            <a:pPr indent="0" lvl="0" marL="0" rtl="0" algn="ctr">
              <a:spcBef>
                <a:spcPts val="0"/>
              </a:spcBef>
              <a:spcAft>
                <a:spcPts val="0"/>
              </a:spcAft>
              <a:buNone/>
            </a:pPr>
            <a:fld id="{00000000-1234-1234-1234-123412341234}" type="slidenum">
              <a:rPr lang="fr-CA"/>
              <a:t>‹#›</a:t>
            </a:fld>
            <a:endParaRPr>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34" name="Google Shape;34;p6"/>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36" name="Shape 36"/>
        <p:cNvGrpSpPr/>
        <p:nvPr/>
      </p:nvGrpSpPr>
      <p:grpSpPr>
        <a:xfrm>
          <a:off x="0" y="0"/>
          <a:ext cx="0" cy="0"/>
          <a:chOff x="0" y="0"/>
          <a:chExt cx="0" cy="0"/>
        </a:xfrm>
      </p:grpSpPr>
      <p:sp>
        <p:nvSpPr>
          <p:cNvPr id="37" name="Google Shape;37;p7"/>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7"/>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40" name="Shape 40"/>
        <p:cNvGrpSpPr/>
        <p:nvPr/>
      </p:nvGrpSpPr>
      <p:grpSpPr>
        <a:xfrm>
          <a:off x="0" y="0"/>
          <a:ext cx="0" cy="0"/>
          <a:chOff x="0" y="0"/>
          <a:chExt cx="0" cy="0"/>
        </a:xfrm>
      </p:grpSpPr>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42" name="Google Shape;42;p8"/>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46" name="Shape 46"/>
        <p:cNvGrpSpPr/>
        <p:nvPr/>
      </p:nvGrpSpPr>
      <p:grpSpPr>
        <a:xfrm>
          <a:off x="0" y="0"/>
          <a:ext cx="0" cy="0"/>
          <a:chOff x="0" y="0"/>
          <a:chExt cx="0" cy="0"/>
        </a:xfrm>
      </p:grpSpPr>
      <p:sp>
        <p:nvSpPr>
          <p:cNvPr id="47" name="Google Shape;47;p10"/>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8" name="Google Shape;48;p1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0" type="dt"/>
          </p:nvPr>
        </p:nvSpPr>
        <p:spPr>
          <a:xfrm>
            <a:off x="628650" y="4767263"/>
            <a:ext cx="2057400" cy="273844"/>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theme" Target="../theme/theme2.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8.jpg"/><Relationship Id="rId4" Type="http://schemas.openxmlformats.org/officeDocument/2006/relationships/hyperlink" Target="https://twitter.com/hashtag/inclusive?src=has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hyperlink" Target="mailto:ssc.aaact-aatia.spc@canada.ca" TargetMode="External"/><Relationship Id="rId4" Type="http://schemas.openxmlformats.org/officeDocument/2006/relationships/hyperlink" Target="mailto:NC-NW-WS-GD@servicecanada.gc.ca" TargetMode="External"/><Relationship Id="rId5" Type="http://schemas.openxmlformats.org/officeDocument/2006/relationships/hyperlink" Target="mailto:ssc.aaact-aatia.spc@canada.ca" TargetMode="External"/><Relationship Id="rId6" Type="http://schemas.openxmlformats.org/officeDocument/2006/relationships/hyperlink" Target="mailto:julie-ann.rowsell@tbs-sct.gc.c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51"/>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Accessible by Default, Inclusive by Design</a:t>
            </a:r>
            <a:endParaRPr b="1" i="0" sz="3000" u="none" cap="none" strike="noStrike">
              <a:solidFill>
                <a:srgbClr val="000000"/>
              </a:solidFill>
              <a:latin typeface="Lato"/>
              <a:ea typeface="Lato"/>
              <a:cs typeface="Lato"/>
              <a:sym typeface="Lato"/>
            </a:endParaRPr>
          </a:p>
        </p:txBody>
      </p:sp>
      <p:sp>
        <p:nvSpPr>
          <p:cNvPr id="239" name="Google Shape;239;p51"/>
          <p:cNvSpPr txBox="1"/>
          <p:nvPr>
            <p:ph idx="1" type="subTitle"/>
          </p:nvPr>
        </p:nvSpPr>
        <p:spPr>
          <a:xfrm>
            <a:off x="2802700" y="2803075"/>
            <a:ext cx="55668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fr-CA"/>
              <a:t>The Digital Academy - Design Stream</a:t>
            </a:r>
            <a:endParaRPr b="0" i="0" sz="24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60"/>
          <p:cNvSpPr txBox="1"/>
          <p:nvPr>
            <p:ph type="title"/>
          </p:nvPr>
        </p:nvSpPr>
        <p:spPr>
          <a:xfrm>
            <a:off x="1634075" y="1295675"/>
            <a:ext cx="76941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Meeting government accessibility  requirements</a:t>
            </a:r>
            <a:endParaRPr b="1" i="0" sz="2800" u="none" cap="none" strike="noStrike">
              <a:solidFill>
                <a:srgbClr val="000000"/>
              </a:solidFill>
              <a:latin typeface="Lato"/>
              <a:ea typeface="Lato"/>
              <a:cs typeface="Lato"/>
              <a:sym typeface="Lato"/>
            </a:endParaRPr>
          </a:p>
        </p:txBody>
      </p:sp>
      <p:sp>
        <p:nvSpPr>
          <p:cNvPr id="298" name="Google Shape;298;p60"/>
          <p:cNvSpPr txBox="1"/>
          <p:nvPr>
            <p:ph idx="1" type="subTitle"/>
          </p:nvPr>
        </p:nvSpPr>
        <p:spPr>
          <a:xfrm>
            <a:off x="1671000" y="2499100"/>
            <a:ext cx="73203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CA"/>
              <a:t>Digital Products/Services in the Government of Canada must meet WCAG 2.0 AA. CDS has adopted and is striving to meet WCAG 2.1 AA. (Released in June 2018 and already adopted officially by the UK, Australia and Japan.</a:t>
            </a:r>
            <a:endParaRPr b="1"/>
          </a:p>
          <a:p>
            <a:pPr indent="0" lvl="0" marL="0" marR="0" rtl="0" algn="l">
              <a:lnSpc>
                <a:spcPct val="100000"/>
              </a:lnSpc>
              <a:spcBef>
                <a:spcPts val="0"/>
              </a:spcBef>
              <a:spcAft>
                <a:spcPts val="0"/>
              </a:spcAft>
              <a:buNone/>
            </a:pPr>
            <a:r>
              <a:t/>
            </a:r>
            <a:endParaRPr b="1">
              <a:solidFill>
                <a:schemeClr val="dk1"/>
              </a:solidFill>
            </a:endParaRPr>
          </a:p>
          <a:p>
            <a:pPr indent="0" lvl="0" marL="0" marR="0" rtl="0" algn="l">
              <a:lnSpc>
                <a:spcPct val="100000"/>
              </a:lnSpc>
              <a:spcBef>
                <a:spcPts val="0"/>
              </a:spcBef>
              <a:spcAft>
                <a:spcPts val="0"/>
              </a:spcAft>
              <a:buNone/>
            </a:pPr>
            <a:r>
              <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61"/>
          <p:cNvSpPr txBox="1"/>
          <p:nvPr>
            <p:ph type="title"/>
          </p:nvPr>
        </p:nvSpPr>
        <p:spPr>
          <a:xfrm>
            <a:off x="1596700" y="381275"/>
            <a:ext cx="68499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Globally 1-5 people have a disability</a:t>
            </a:r>
            <a:endParaRPr b="1" i="0" sz="2800" u="none" cap="none" strike="noStrike">
              <a:solidFill>
                <a:srgbClr val="000000"/>
              </a:solidFill>
              <a:latin typeface="Lato"/>
              <a:ea typeface="Lato"/>
              <a:cs typeface="Lato"/>
              <a:sym typeface="Lato"/>
            </a:endParaRPr>
          </a:p>
        </p:txBody>
      </p:sp>
      <p:pic>
        <p:nvPicPr>
          <p:cNvPr id="304" name="Google Shape;304;p61"/>
          <p:cNvPicPr preferRelativeResize="0"/>
          <p:nvPr/>
        </p:nvPicPr>
        <p:blipFill>
          <a:blip r:embed="rId3">
            <a:alphaModFix/>
          </a:blip>
          <a:stretch>
            <a:fillRect/>
          </a:stretch>
        </p:blipFill>
        <p:spPr>
          <a:xfrm>
            <a:off x="1719648" y="1162000"/>
            <a:ext cx="2933050" cy="2819500"/>
          </a:xfrm>
          <a:prstGeom prst="rect">
            <a:avLst/>
          </a:prstGeom>
          <a:noFill/>
          <a:ln>
            <a:noFill/>
          </a:ln>
        </p:spPr>
      </p:pic>
      <p:sp>
        <p:nvSpPr>
          <p:cNvPr id="305" name="Google Shape;305;p61"/>
          <p:cNvSpPr txBox="1"/>
          <p:nvPr/>
        </p:nvSpPr>
        <p:spPr>
          <a:xfrm>
            <a:off x="5057475" y="1298025"/>
            <a:ext cx="3312900" cy="27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1800">
                <a:latin typeface="Lato"/>
                <a:ea typeface="Lato"/>
                <a:cs typeface="Lato"/>
                <a:sym typeface="Lato"/>
              </a:rPr>
              <a:t>Build for all users, with different needs at different times in different circumstances.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fr-CA" sz="1800">
                <a:latin typeface="Lato"/>
                <a:ea typeface="Lato"/>
                <a:cs typeface="Lato"/>
                <a:sym typeface="Lato"/>
              </a:rPr>
              <a:t>Location</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fr-CA" sz="1800">
                <a:latin typeface="Lato"/>
                <a:ea typeface="Lato"/>
                <a:cs typeface="Lato"/>
                <a:sym typeface="Lato"/>
              </a:rPr>
              <a:t>Health</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fr-CA" sz="1800">
                <a:latin typeface="Lato"/>
                <a:ea typeface="Lato"/>
                <a:cs typeface="Lato"/>
                <a:sym typeface="Lato"/>
              </a:rPr>
              <a:t>Equipment (devices, etc)</a:t>
            </a:r>
            <a:endParaRPr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09" name="Shape 309"/>
        <p:cNvGrpSpPr/>
        <p:nvPr/>
      </p:nvGrpSpPr>
      <p:grpSpPr>
        <a:xfrm>
          <a:off x="0" y="0"/>
          <a:ext cx="0" cy="0"/>
          <a:chOff x="0" y="0"/>
          <a:chExt cx="0" cy="0"/>
        </a:xfrm>
      </p:grpSpPr>
      <p:sp>
        <p:nvSpPr>
          <p:cNvPr id="310" name="Google Shape;310;p62"/>
          <p:cNvSpPr txBox="1"/>
          <p:nvPr>
            <p:ph type="title"/>
          </p:nvPr>
        </p:nvSpPr>
        <p:spPr>
          <a:xfrm>
            <a:off x="0" y="11107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fr-CA"/>
              <a:t>Accessibility is about making sure your service can be used by as many people as possible.</a:t>
            </a:r>
            <a:endParaRPr sz="1800">
              <a:solidFill>
                <a:srgbClr val="FFFFFF"/>
              </a:solidFill>
            </a:endParaRPr>
          </a:p>
          <a:p>
            <a:pPr indent="-457200" lvl="0" marL="1828800" marR="0" rtl="0" algn="l">
              <a:lnSpc>
                <a:spcPct val="100000"/>
              </a:lnSpc>
              <a:spcBef>
                <a:spcPts val="0"/>
              </a:spcBef>
              <a:spcAft>
                <a:spcPts val="0"/>
              </a:spcAft>
              <a:buSzPts val="3600"/>
              <a:buChar char="●"/>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63"/>
          <p:cNvSpPr txBox="1"/>
          <p:nvPr>
            <p:ph type="title"/>
          </p:nvPr>
        </p:nvSpPr>
        <p:spPr>
          <a:xfrm>
            <a:off x="1508100" y="250825"/>
            <a:ext cx="74508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rgbClr val="000000"/>
              </a:buClr>
              <a:buSzPts val="1100"/>
              <a:buFont typeface="Arial"/>
              <a:buNone/>
            </a:pPr>
            <a:r>
              <a:rPr lang="fr-CA">
                <a:solidFill>
                  <a:srgbClr val="333333"/>
                </a:solidFill>
              </a:rPr>
              <a:t>Accessibility doesn’t have to be overwhelming</a:t>
            </a:r>
            <a:endParaRPr>
              <a:solidFill>
                <a:srgbClr val="333333"/>
              </a:solidFill>
            </a:endParaRPr>
          </a:p>
          <a:p>
            <a:pPr indent="0" lvl="0" marL="0" rtl="0" algn="l">
              <a:lnSpc>
                <a:spcPct val="100000"/>
              </a:lnSpc>
              <a:spcBef>
                <a:spcPts val="400"/>
              </a:spcBef>
              <a:spcAft>
                <a:spcPts val="0"/>
              </a:spcAft>
              <a:buClr>
                <a:srgbClr val="000000"/>
              </a:buClr>
              <a:buSzPts val="1100"/>
              <a:buFont typeface="Arial"/>
              <a:buNone/>
            </a:pPr>
            <a:r>
              <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AutoNum type="arabicPeriod"/>
            </a:pPr>
            <a:r>
              <a:rPr lang="fr-CA" sz="1600">
                <a:solidFill>
                  <a:srgbClr val="333333"/>
                </a:solidFill>
              </a:rPr>
              <a:t>Build accessibility into the beginning of a product. Not only will it save time, but also resources.</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AutoNum type="arabicPeriod"/>
            </a:pPr>
            <a:r>
              <a:rPr lang="fr-CA" sz="1600">
                <a:solidFill>
                  <a:srgbClr val="333333"/>
                </a:solidFill>
              </a:rPr>
              <a:t>Shorten update/release change process by clearing hurdles and lengthy approvals.</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AutoNum type="arabicPeriod"/>
            </a:pPr>
            <a:r>
              <a:rPr lang="fr-CA" sz="1600">
                <a:solidFill>
                  <a:srgbClr val="333333"/>
                </a:solidFill>
              </a:rPr>
              <a:t>Reach out and include persons with disabilities throughout product discovery, design, development, and delivery phases.</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AutoNum type="arabicPeriod"/>
            </a:pPr>
            <a:r>
              <a:rPr lang="fr-CA" sz="1600">
                <a:solidFill>
                  <a:srgbClr val="333333"/>
                </a:solidFill>
              </a:rPr>
              <a:t>Build awareness on the product teams in order to improve the service. Encourage delivery team members to engage within the community, being open to feedback and striving to make things better.</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AutoNum type="arabicPeriod"/>
            </a:pPr>
            <a:r>
              <a:rPr lang="fr-CA" sz="1600">
                <a:solidFill>
                  <a:srgbClr val="333333"/>
                </a:solidFill>
              </a:rPr>
              <a:t>Embed accessibility champions on product teams in different roles to improve reach, awareness, and understanding of accessibility issues.</a:t>
            </a:r>
            <a:endParaRPr sz="1600">
              <a:solidFill>
                <a:schemeClr val="dk1"/>
              </a:solidFill>
            </a:endParaRPr>
          </a:p>
          <a:p>
            <a:pPr indent="0" lvl="0" marL="0" marR="0" rtl="0" algn="l">
              <a:lnSpc>
                <a:spcPct val="100000"/>
              </a:lnSpc>
              <a:spcBef>
                <a:spcPts val="3300"/>
              </a:spcBef>
              <a:spcAft>
                <a:spcPts val="0"/>
              </a:spcAft>
              <a:buClr>
                <a:srgbClr val="000000"/>
              </a:buClr>
              <a:buSzPts val="2800"/>
              <a:buFont typeface="Arial"/>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64"/>
          <p:cNvSpPr txBox="1"/>
          <p:nvPr>
            <p:ph type="title"/>
          </p:nvPr>
        </p:nvSpPr>
        <p:spPr>
          <a:xfrm>
            <a:off x="1508100" y="1406150"/>
            <a:ext cx="6630900" cy="14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Start considering accessibility early</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graphicFrame>
        <p:nvGraphicFramePr>
          <p:cNvPr id="321" name="Google Shape;321;p64"/>
          <p:cNvGraphicFramePr/>
          <p:nvPr/>
        </p:nvGraphicFramePr>
        <p:xfrm>
          <a:off x="1580725" y="2141675"/>
          <a:ext cx="3000000" cy="3000000"/>
        </p:xfrm>
        <a:graphic>
          <a:graphicData uri="http://schemas.openxmlformats.org/drawingml/2006/table">
            <a:tbl>
              <a:tblPr>
                <a:noFill/>
                <a:tableStyleId>{23C87528-9BCA-49A7-BD2A-542C3EC4530C}</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rPr b="1" lang="fr-CA"/>
                        <a:t>Discovery</a:t>
                      </a:r>
                      <a:endParaRPr b="1"/>
                    </a:p>
                  </a:txBody>
                  <a:tcPr marT="91425" marB="91425" marR="91425" marL="91425"/>
                </a:tc>
                <a:tc>
                  <a:txBody>
                    <a:bodyPr>
                      <a:noAutofit/>
                    </a:bodyPr>
                    <a:lstStyle/>
                    <a:p>
                      <a:pPr indent="0" lvl="0" marL="0" rtl="0" algn="l">
                        <a:spcBef>
                          <a:spcPts val="0"/>
                        </a:spcBef>
                        <a:spcAft>
                          <a:spcPts val="0"/>
                        </a:spcAft>
                        <a:buNone/>
                      </a:pPr>
                      <a:r>
                        <a:rPr b="1" lang="fr-CA"/>
                        <a:t>Alpha</a:t>
                      </a:r>
                      <a:endParaRPr b="1"/>
                    </a:p>
                  </a:txBody>
                  <a:tcPr marT="91425" marB="91425" marR="91425" marL="91425"/>
                </a:tc>
                <a:tc>
                  <a:txBody>
                    <a:bodyPr>
                      <a:noAutofit/>
                    </a:bodyPr>
                    <a:lstStyle/>
                    <a:p>
                      <a:pPr indent="0" lvl="0" marL="0" rtl="0" algn="l">
                        <a:spcBef>
                          <a:spcPts val="0"/>
                        </a:spcBef>
                        <a:spcAft>
                          <a:spcPts val="0"/>
                        </a:spcAft>
                        <a:buNone/>
                      </a:pPr>
                      <a:r>
                        <a:rPr b="1" lang="fr-CA"/>
                        <a:t>Beta</a:t>
                      </a:r>
                      <a:endParaRPr b="1"/>
                    </a:p>
                  </a:txBody>
                  <a:tcPr marT="91425" marB="91425" marR="91425" marL="91425"/>
                </a:tc>
                <a:tc>
                  <a:txBody>
                    <a:bodyPr>
                      <a:noAutofit/>
                    </a:bodyPr>
                    <a:lstStyle/>
                    <a:p>
                      <a:pPr indent="0" lvl="0" marL="0" rtl="0" algn="l">
                        <a:spcBef>
                          <a:spcPts val="0"/>
                        </a:spcBef>
                        <a:spcAft>
                          <a:spcPts val="0"/>
                        </a:spcAft>
                        <a:buNone/>
                      </a:pPr>
                      <a:r>
                        <a:rPr b="1" lang="fr-CA"/>
                        <a:t>Live</a:t>
                      </a:r>
                      <a:endParaRPr b="1"/>
                    </a:p>
                  </a:txBody>
                  <a:tcPr marT="91425" marB="91425" marR="91425" marL="91425"/>
                </a:tc>
              </a:tr>
              <a:tr h="381000">
                <a:tc>
                  <a:txBody>
                    <a:bodyPr>
                      <a:noAutofit/>
                    </a:bodyPr>
                    <a:lstStyle/>
                    <a:p>
                      <a:pPr indent="0" lvl="0" marL="0" rtl="0" algn="l">
                        <a:spcBef>
                          <a:spcPts val="0"/>
                        </a:spcBef>
                        <a:spcAft>
                          <a:spcPts val="0"/>
                        </a:spcAft>
                        <a:buNone/>
                      </a:pPr>
                      <a:r>
                        <a:rPr b="1" lang="fr-CA"/>
                        <a:t>Finding out what the users need, what to measure and what the constraints are</a:t>
                      </a:r>
                      <a:endParaRPr b="1"/>
                    </a:p>
                  </a:txBody>
                  <a:tcPr marT="91425" marB="91425" marR="91425" marL="91425"/>
                </a:tc>
                <a:tc>
                  <a:txBody>
                    <a:bodyPr>
                      <a:noAutofit/>
                    </a:bodyPr>
                    <a:lstStyle/>
                    <a:p>
                      <a:pPr indent="0" lvl="0" marL="0" rtl="0" algn="l">
                        <a:spcBef>
                          <a:spcPts val="0"/>
                        </a:spcBef>
                        <a:spcAft>
                          <a:spcPts val="0"/>
                        </a:spcAft>
                        <a:buNone/>
                      </a:pPr>
                      <a:r>
                        <a:rPr b="1" lang="fr-CA"/>
                        <a:t>Building a prototype, testing it with users and learning from it</a:t>
                      </a:r>
                      <a:endParaRPr b="1"/>
                    </a:p>
                  </a:txBody>
                  <a:tcPr marT="91425" marB="91425" marR="91425" marL="91425"/>
                </a:tc>
                <a:tc>
                  <a:txBody>
                    <a:bodyPr>
                      <a:noAutofit/>
                    </a:bodyPr>
                    <a:lstStyle/>
                    <a:p>
                      <a:pPr indent="0" lvl="0" marL="0" rtl="0" algn="l">
                        <a:spcBef>
                          <a:spcPts val="0"/>
                        </a:spcBef>
                        <a:spcAft>
                          <a:spcPts val="0"/>
                        </a:spcAft>
                        <a:buNone/>
                      </a:pPr>
                      <a:r>
                        <a:rPr b="1" lang="fr-CA"/>
                        <a:t>Scaling up and going public</a:t>
                      </a:r>
                      <a:endParaRPr b="1"/>
                    </a:p>
                  </a:txBody>
                  <a:tcPr marT="91425" marB="91425" marR="91425" marL="91425"/>
                </a:tc>
                <a:tc>
                  <a:txBody>
                    <a:bodyPr>
                      <a:noAutofit/>
                    </a:bodyPr>
                    <a:lstStyle/>
                    <a:p>
                      <a:pPr indent="0" lvl="0" marL="0" rtl="0" algn="l">
                        <a:spcBef>
                          <a:spcPts val="0"/>
                        </a:spcBef>
                        <a:spcAft>
                          <a:spcPts val="0"/>
                        </a:spcAft>
                        <a:buNone/>
                      </a:pPr>
                      <a:r>
                        <a:rPr b="1" lang="fr-CA"/>
                        <a:t>Learning how to continuously improve the service</a:t>
                      </a:r>
                      <a:endParaRPr b="1"/>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65"/>
          <p:cNvSpPr txBox="1"/>
          <p:nvPr>
            <p:ph type="title"/>
          </p:nvPr>
        </p:nvSpPr>
        <p:spPr>
          <a:xfrm>
            <a:off x="971850" y="1052825"/>
            <a:ext cx="7419900" cy="193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These principles are building blocks that link accessibility, inclusion and diversity.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66"/>
          <p:cNvSpPr txBox="1"/>
          <p:nvPr>
            <p:ph type="title"/>
          </p:nvPr>
        </p:nvSpPr>
        <p:spPr>
          <a:xfrm>
            <a:off x="1660500" y="479425"/>
            <a:ext cx="7293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fr-CA">
                <a:solidFill>
                  <a:schemeClr val="dk1"/>
                </a:solidFill>
              </a:rPr>
              <a:t>Inclusive Design Principles</a:t>
            </a:r>
            <a:endParaRPr>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fr-CA" sz="2400"/>
              <a:t>built around accessibility principles </a:t>
            </a:r>
            <a:endParaRPr sz="2400"/>
          </a:p>
          <a:p>
            <a:pPr indent="0" lvl="0" marL="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Clr>
                <a:srgbClr val="000000"/>
              </a:buClr>
              <a:buSzPts val="2800"/>
              <a:buFont typeface="Arial"/>
              <a:buNone/>
            </a:pPr>
            <a:r>
              <a:t/>
            </a:r>
            <a:endParaRPr sz="1400"/>
          </a:p>
        </p:txBody>
      </p:sp>
      <p:pic>
        <p:nvPicPr>
          <p:cNvPr id="332" name="Google Shape;332;p66"/>
          <p:cNvPicPr preferRelativeResize="0"/>
          <p:nvPr/>
        </p:nvPicPr>
        <p:blipFill>
          <a:blip r:embed="rId3">
            <a:alphaModFix/>
          </a:blip>
          <a:stretch>
            <a:fillRect/>
          </a:stretch>
        </p:blipFill>
        <p:spPr>
          <a:xfrm rot="-5400000">
            <a:off x="2634489" y="634188"/>
            <a:ext cx="3402648" cy="51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67"/>
          <p:cNvSpPr txBox="1"/>
          <p:nvPr>
            <p:ph type="title"/>
          </p:nvPr>
        </p:nvSpPr>
        <p:spPr>
          <a:xfrm>
            <a:off x="971850" y="1052825"/>
            <a:ext cx="7419900" cy="193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solidFill>
                  <a:schemeClr val="lt1"/>
                </a:solidFill>
              </a:rPr>
              <a:t>What can we plan to do to help improve the human experience of digital services?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8"/>
          <p:cNvSpPr txBox="1"/>
          <p:nvPr>
            <p:ph type="title"/>
          </p:nvPr>
        </p:nvSpPr>
        <p:spPr>
          <a:xfrm>
            <a:off x="1660500" y="130570"/>
            <a:ext cx="50610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CA">
                <a:solidFill>
                  <a:schemeClr val="dk1"/>
                </a:solidFill>
              </a:rPr>
              <a:t>Route Map for Accessibility</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p>
        </p:txBody>
      </p:sp>
      <p:sp>
        <p:nvSpPr>
          <p:cNvPr id="343" name="Google Shape;343;p68"/>
          <p:cNvSpPr txBox="1"/>
          <p:nvPr>
            <p:ph idx="1" type="subTitle"/>
          </p:nvPr>
        </p:nvSpPr>
        <p:spPr>
          <a:xfrm>
            <a:off x="1660500" y="848350"/>
            <a:ext cx="7483500" cy="10383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b="1" lang="fr-CA" sz="1800">
                <a:solidFill>
                  <a:srgbClr val="333333"/>
                </a:solidFill>
              </a:rPr>
              <a:t>Our route map for accessibility:</a:t>
            </a:r>
            <a:endParaRPr b="1"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Do design research with people</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Include persons with disabilities throughout the process</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Be pragmatic, go forward with accessibility in mind, take corrective measures as needed</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Build capacity in inclusive practices</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Prioritize change, consider impact, reach, modernization, requests/analytics, and feasibility</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Assign budget (it’s necessary, worthwhile, and the law)</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Tap into expertise across government</a:t>
            </a:r>
            <a:endParaRPr sz="1600">
              <a:solidFill>
                <a:srgbClr val="333333"/>
              </a:solidFill>
            </a:endParaRPr>
          </a:p>
          <a:p>
            <a:pPr indent="-330200" lvl="0" marL="457200" rtl="0" algn="l">
              <a:lnSpc>
                <a:spcPct val="115000"/>
              </a:lnSpc>
              <a:spcBef>
                <a:spcPts val="0"/>
              </a:spcBef>
              <a:spcAft>
                <a:spcPts val="0"/>
              </a:spcAft>
              <a:buClr>
                <a:srgbClr val="333333"/>
              </a:buClr>
              <a:buSzPts val="1600"/>
              <a:buFont typeface="Lato"/>
              <a:buChar char="●"/>
            </a:pPr>
            <a:r>
              <a:rPr lang="fr-CA" sz="1600">
                <a:solidFill>
                  <a:srgbClr val="333333"/>
                </a:solidFill>
              </a:rPr>
              <a:t>Plan for continued progressive improvement</a:t>
            </a:r>
            <a:br>
              <a:rPr lang="fr-CA" sz="1600">
                <a:solidFill>
                  <a:srgbClr val="333333"/>
                </a:solidFill>
              </a:rPr>
            </a:br>
            <a:br>
              <a:rPr lang="fr-CA" sz="1600">
                <a:solidFill>
                  <a:srgbClr val="333333"/>
                </a:solidFill>
              </a:rPr>
            </a:br>
            <a:r>
              <a:rPr b="1" lang="fr-CA" sz="1600">
                <a:solidFill>
                  <a:srgbClr val="FFE030"/>
                </a:solidFill>
                <a:highlight>
                  <a:srgbClr val="F9F9F9"/>
                </a:highlight>
                <a:latin typeface="Arial"/>
                <a:ea typeface="Arial"/>
                <a:cs typeface="Arial"/>
                <a:sym typeface="Arial"/>
              </a:rPr>
              <a:t>Goal: </a:t>
            </a:r>
            <a:r>
              <a:rPr b="1" lang="fr-CA" sz="1600">
                <a:solidFill>
                  <a:srgbClr val="333333"/>
                </a:solidFill>
                <a:highlight>
                  <a:srgbClr val="F9F9F9"/>
                </a:highlight>
                <a:latin typeface="Arial"/>
                <a:ea typeface="Arial"/>
                <a:cs typeface="Arial"/>
                <a:sym typeface="Arial"/>
              </a:rPr>
              <a:t>Make it better than it was yesterday.</a:t>
            </a:r>
            <a:endParaRPr b="1" sz="1600">
              <a:solidFill>
                <a:srgbClr val="333333"/>
              </a:solidFill>
              <a:highlight>
                <a:srgbClr val="F9F9F9"/>
              </a:highlight>
              <a:latin typeface="Arial"/>
              <a:ea typeface="Arial"/>
              <a:cs typeface="Arial"/>
              <a:sym typeface="Arial"/>
            </a:endParaRPr>
          </a:p>
          <a:p>
            <a:pPr indent="0" lvl="0" marL="0" marR="0" rtl="0" algn="l">
              <a:lnSpc>
                <a:spcPct val="100000"/>
              </a:lnSpc>
              <a:spcBef>
                <a:spcPts val="3300"/>
              </a:spcBef>
              <a:spcAft>
                <a:spcPts val="0"/>
              </a:spcAft>
              <a:buNone/>
            </a:pPr>
            <a:r>
              <a:t/>
            </a:r>
            <a:endParaRPr sz="1600">
              <a:solidFill>
                <a:srgbClr val="444444"/>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69"/>
          <p:cNvSpPr txBox="1"/>
          <p:nvPr>
            <p:ph type="title"/>
          </p:nvPr>
        </p:nvSpPr>
        <p:spPr>
          <a:xfrm>
            <a:off x="1590125" y="1559300"/>
            <a:ext cx="5828700" cy="193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Accessibility is everyone’s Responsibility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52"/>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Intro</a:t>
            </a:r>
            <a:endParaRPr b="1" i="0" sz="3000" u="none" cap="none" strike="noStrike">
              <a:solidFill>
                <a:srgbClr val="000000"/>
              </a:solidFill>
              <a:latin typeface="Lato"/>
              <a:ea typeface="Lato"/>
              <a:cs typeface="Lato"/>
              <a:sym typeface="Lato"/>
            </a:endParaRPr>
          </a:p>
        </p:txBody>
      </p:sp>
      <p:sp>
        <p:nvSpPr>
          <p:cNvPr id="245" name="Google Shape;245;p52"/>
          <p:cNvSpPr txBox="1"/>
          <p:nvPr/>
        </p:nvSpPr>
        <p:spPr>
          <a:xfrm>
            <a:off x="341700" y="1918975"/>
            <a:ext cx="4045200" cy="148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br>
              <a:rPr lang="fr-CA" sz="1800">
                <a:solidFill>
                  <a:srgbClr val="595959"/>
                </a:solidFill>
              </a:rPr>
            </a:br>
            <a:br>
              <a:rPr lang="fr-CA" sz="1800">
                <a:solidFill>
                  <a:srgbClr val="595959"/>
                </a:solidFill>
              </a:rPr>
            </a:b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rPr lang="fr-CA" sz="1800">
                <a:solidFill>
                  <a:srgbClr val="595959"/>
                </a:solidFill>
              </a:rPr>
              <a:t>Hey there! I’m </a:t>
            </a:r>
            <a:r>
              <a:rPr b="1" lang="fr-CA" sz="1800">
                <a:solidFill>
                  <a:srgbClr val="595959"/>
                </a:solidFill>
              </a:rPr>
              <a:t>Julianna</a:t>
            </a:r>
            <a:r>
              <a:rPr lang="fr-CA" sz="1800">
                <a:solidFill>
                  <a:srgbClr val="595959"/>
                </a:solidFill>
              </a:rPr>
              <a:t>. I work on helping the Canadian Digital Service create accessible and inclusive services for Canadians.</a:t>
            </a:r>
            <a:endParaRPr sz="1800">
              <a:solidFill>
                <a:srgbClr val="595959"/>
              </a:solidFill>
            </a:endParaRPr>
          </a:p>
          <a:p>
            <a:pPr indent="0" lvl="0" marL="0" rtl="0" algn="l">
              <a:lnSpc>
                <a:spcPct val="115000"/>
              </a:lnSpc>
              <a:spcBef>
                <a:spcPts val="1600"/>
              </a:spcBef>
              <a:spcAft>
                <a:spcPts val="1600"/>
              </a:spcAft>
              <a:buNone/>
            </a:pPr>
            <a:r>
              <a:t/>
            </a:r>
            <a:endParaRPr b="1" sz="1800">
              <a:solidFill>
                <a:srgbClr val="595959"/>
              </a:solidFill>
            </a:endParaRPr>
          </a:p>
        </p:txBody>
      </p:sp>
      <p:pic>
        <p:nvPicPr>
          <p:cNvPr id="246" name="Google Shape;246;p52"/>
          <p:cNvPicPr preferRelativeResize="0"/>
          <p:nvPr/>
        </p:nvPicPr>
        <p:blipFill>
          <a:blip r:embed="rId3">
            <a:alphaModFix/>
          </a:blip>
          <a:stretch>
            <a:fillRect/>
          </a:stretch>
        </p:blipFill>
        <p:spPr>
          <a:xfrm>
            <a:off x="367650" y="3011247"/>
            <a:ext cx="370350" cy="370350"/>
          </a:xfrm>
          <a:prstGeom prst="rect">
            <a:avLst/>
          </a:prstGeom>
          <a:noFill/>
          <a:ln>
            <a:noFill/>
          </a:ln>
        </p:spPr>
      </p:pic>
      <p:sp>
        <p:nvSpPr>
          <p:cNvPr id="247" name="Google Shape;247;p52"/>
          <p:cNvSpPr txBox="1"/>
          <p:nvPr/>
        </p:nvSpPr>
        <p:spPr>
          <a:xfrm>
            <a:off x="714750" y="2834750"/>
            <a:ext cx="30921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latin typeface="Lato"/>
                <a:ea typeface="Lato"/>
                <a:cs typeface="Lato"/>
                <a:sym typeface="Lato"/>
              </a:rPr>
              <a:t>julianna.rowsell</a:t>
            </a:r>
            <a:r>
              <a:rPr lang="fr-CA" sz="1800">
                <a:solidFill>
                  <a:srgbClr val="000000"/>
                </a:solidFill>
                <a:latin typeface="Lato"/>
                <a:ea typeface="Lato"/>
                <a:cs typeface="Lato"/>
                <a:sym typeface="Lato"/>
              </a:rPr>
              <a:t>@cds-snc.ca</a:t>
            </a:r>
            <a:endParaRPr sz="1800"/>
          </a:p>
        </p:txBody>
      </p:sp>
      <p:pic>
        <p:nvPicPr>
          <p:cNvPr id="248" name="Google Shape;248;p52"/>
          <p:cNvPicPr preferRelativeResize="0"/>
          <p:nvPr/>
        </p:nvPicPr>
        <p:blipFill>
          <a:blip r:embed="rId4">
            <a:alphaModFix/>
          </a:blip>
          <a:stretch>
            <a:fillRect/>
          </a:stretch>
        </p:blipFill>
        <p:spPr>
          <a:xfrm>
            <a:off x="367650" y="4114024"/>
            <a:ext cx="370350" cy="370350"/>
          </a:xfrm>
          <a:prstGeom prst="rect">
            <a:avLst/>
          </a:prstGeom>
          <a:noFill/>
          <a:ln>
            <a:noFill/>
          </a:ln>
        </p:spPr>
      </p:pic>
      <p:pic>
        <p:nvPicPr>
          <p:cNvPr id="249" name="Google Shape;249;p52"/>
          <p:cNvPicPr preferRelativeResize="0"/>
          <p:nvPr/>
        </p:nvPicPr>
        <p:blipFill>
          <a:blip r:embed="rId5">
            <a:alphaModFix/>
          </a:blip>
          <a:stretch>
            <a:fillRect/>
          </a:stretch>
        </p:blipFill>
        <p:spPr>
          <a:xfrm>
            <a:off x="367651" y="3568050"/>
            <a:ext cx="370350" cy="361386"/>
          </a:xfrm>
          <a:prstGeom prst="rect">
            <a:avLst/>
          </a:prstGeom>
          <a:noFill/>
          <a:ln>
            <a:noFill/>
          </a:ln>
        </p:spPr>
      </p:pic>
      <p:sp>
        <p:nvSpPr>
          <p:cNvPr id="250" name="Google Shape;250;p52"/>
          <p:cNvSpPr txBox="1"/>
          <p:nvPr/>
        </p:nvSpPr>
        <p:spPr>
          <a:xfrm>
            <a:off x="744500" y="3935675"/>
            <a:ext cx="25797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solidFill>
                  <a:srgbClr val="000000"/>
                </a:solidFill>
                <a:latin typeface="Lato"/>
                <a:ea typeface="Lato"/>
                <a:cs typeface="Lato"/>
                <a:sym typeface="Lato"/>
              </a:rPr>
              <a:t>@</a:t>
            </a:r>
            <a:r>
              <a:rPr lang="fr-CA" sz="1800">
                <a:latin typeface="Lato"/>
                <a:ea typeface="Lato"/>
                <a:cs typeface="Lato"/>
                <a:sym typeface="Lato"/>
              </a:rPr>
              <a:t>juliannarowsell</a:t>
            </a:r>
            <a:endParaRPr sz="1800"/>
          </a:p>
        </p:txBody>
      </p:sp>
      <p:sp>
        <p:nvSpPr>
          <p:cNvPr id="251" name="Google Shape;251;p52"/>
          <p:cNvSpPr txBox="1"/>
          <p:nvPr/>
        </p:nvSpPr>
        <p:spPr>
          <a:xfrm>
            <a:off x="744525" y="3378350"/>
            <a:ext cx="32973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solidFill>
                  <a:srgbClr val="000000"/>
                </a:solidFill>
                <a:latin typeface="Lato"/>
                <a:ea typeface="Lato"/>
                <a:cs typeface="Lato"/>
                <a:sym typeface="Lato"/>
              </a:rPr>
              <a:t>https://github.com/</a:t>
            </a:r>
            <a:r>
              <a:rPr lang="fr-CA" sz="1800">
                <a:latin typeface="Lato"/>
                <a:ea typeface="Lato"/>
                <a:cs typeface="Lato"/>
                <a:sym typeface="Lato"/>
              </a:rPr>
              <a:t>jrowsell</a:t>
            </a:r>
            <a:endParaRPr sz="1800"/>
          </a:p>
        </p:txBody>
      </p:sp>
      <p:pic>
        <p:nvPicPr>
          <p:cNvPr id="252" name="Google Shape;252;p52"/>
          <p:cNvPicPr preferRelativeResize="0"/>
          <p:nvPr/>
        </p:nvPicPr>
        <p:blipFill>
          <a:blip r:embed="rId6">
            <a:alphaModFix/>
          </a:blip>
          <a:stretch>
            <a:fillRect/>
          </a:stretch>
        </p:blipFill>
        <p:spPr>
          <a:xfrm>
            <a:off x="4682900" y="419350"/>
            <a:ext cx="4461100" cy="43048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70"/>
          <p:cNvSpPr txBox="1"/>
          <p:nvPr>
            <p:ph type="title"/>
          </p:nvPr>
        </p:nvSpPr>
        <p:spPr>
          <a:xfrm>
            <a:off x="1660500" y="936625"/>
            <a:ext cx="7293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fr-CA">
                <a:solidFill>
                  <a:schemeClr val="dk1"/>
                </a:solidFill>
              </a:rPr>
              <a:t>Accessibility is multidisciplinary</a:t>
            </a:r>
            <a:br>
              <a:rPr lang="fr-CA">
                <a:solidFill>
                  <a:schemeClr val="dk1"/>
                </a:solidFill>
              </a:rPr>
            </a:br>
            <a:endParaRPr/>
          </a:p>
          <a:p>
            <a:pPr indent="-355600" lvl="0" marL="914400" marR="0" rtl="0" algn="l">
              <a:lnSpc>
                <a:spcPct val="100000"/>
              </a:lnSpc>
              <a:spcBef>
                <a:spcPts val="0"/>
              </a:spcBef>
              <a:spcAft>
                <a:spcPts val="0"/>
              </a:spcAft>
              <a:buSzPts val="2000"/>
              <a:buChar char="●"/>
            </a:pPr>
            <a:r>
              <a:rPr b="0" lang="fr-CA" sz="2000"/>
              <a:t>Content creator (client/partner)</a:t>
            </a:r>
            <a:endParaRPr b="0" sz="2000"/>
          </a:p>
          <a:p>
            <a:pPr indent="-355600" lvl="0" marL="914400" rtl="0" algn="l">
              <a:spcBef>
                <a:spcPts val="0"/>
              </a:spcBef>
              <a:spcAft>
                <a:spcPts val="0"/>
              </a:spcAft>
              <a:buClr>
                <a:schemeClr val="dk1"/>
              </a:buClr>
              <a:buSzPts val="2000"/>
              <a:buChar char="●"/>
            </a:pPr>
            <a:r>
              <a:rPr b="0" lang="fr-CA" sz="2000">
                <a:solidFill>
                  <a:schemeClr val="dk1"/>
                </a:solidFill>
              </a:rPr>
              <a:t>Designer</a:t>
            </a:r>
            <a:endParaRPr b="0" sz="2000">
              <a:solidFill>
                <a:schemeClr val="dk1"/>
              </a:solidFill>
            </a:endParaRPr>
          </a:p>
          <a:p>
            <a:pPr indent="-355600" lvl="0" marL="914400" rtl="0" algn="l">
              <a:spcBef>
                <a:spcPts val="0"/>
              </a:spcBef>
              <a:spcAft>
                <a:spcPts val="0"/>
              </a:spcAft>
              <a:buClr>
                <a:schemeClr val="dk1"/>
              </a:buClr>
              <a:buSzPts val="2000"/>
              <a:buChar char="●"/>
            </a:pPr>
            <a:r>
              <a:rPr b="0" lang="fr-CA" sz="2000">
                <a:solidFill>
                  <a:schemeClr val="dk1"/>
                </a:solidFill>
              </a:rPr>
              <a:t>Developer</a:t>
            </a:r>
            <a:endParaRPr b="0" sz="2000">
              <a:solidFill>
                <a:schemeClr val="dk1"/>
              </a:solidFill>
            </a:endParaRPr>
          </a:p>
          <a:p>
            <a:pPr indent="-355600" lvl="0" marL="914400" rtl="0" algn="l">
              <a:spcBef>
                <a:spcPts val="0"/>
              </a:spcBef>
              <a:spcAft>
                <a:spcPts val="0"/>
              </a:spcAft>
              <a:buClr>
                <a:schemeClr val="dk1"/>
              </a:buClr>
              <a:buSzPts val="2000"/>
              <a:buChar char="●"/>
            </a:pPr>
            <a:r>
              <a:rPr b="0" lang="fr-CA" sz="2000">
                <a:solidFill>
                  <a:schemeClr val="dk1"/>
                </a:solidFill>
              </a:rPr>
              <a:t>User Researcher</a:t>
            </a:r>
            <a:endParaRPr b="0" sz="2000">
              <a:solidFill>
                <a:schemeClr val="dk1"/>
              </a:solidFill>
            </a:endParaRPr>
          </a:p>
          <a:p>
            <a:pPr indent="-355600" lvl="0" marL="914400" rtl="0" algn="l">
              <a:spcBef>
                <a:spcPts val="0"/>
              </a:spcBef>
              <a:spcAft>
                <a:spcPts val="0"/>
              </a:spcAft>
              <a:buClr>
                <a:schemeClr val="dk1"/>
              </a:buClr>
              <a:buSzPts val="2000"/>
              <a:buChar char="●"/>
            </a:pPr>
            <a:r>
              <a:rPr b="0" lang="fr-CA" sz="2000">
                <a:solidFill>
                  <a:schemeClr val="dk1"/>
                </a:solidFill>
              </a:rPr>
              <a:t>Product Manager</a:t>
            </a:r>
            <a:endParaRPr b="0" sz="2000">
              <a:solidFill>
                <a:schemeClr val="dk1"/>
              </a:solidFill>
            </a:endParaRPr>
          </a:p>
          <a:p>
            <a:pPr indent="-355600" lvl="0" marL="914400" rtl="0" algn="l">
              <a:spcBef>
                <a:spcPts val="0"/>
              </a:spcBef>
              <a:spcAft>
                <a:spcPts val="0"/>
              </a:spcAft>
              <a:buClr>
                <a:schemeClr val="dk1"/>
              </a:buClr>
              <a:buSzPts val="2000"/>
              <a:buChar char="●"/>
            </a:pPr>
            <a:r>
              <a:rPr b="0" lang="fr-CA" sz="2000">
                <a:solidFill>
                  <a:schemeClr val="dk1"/>
                </a:solidFill>
              </a:rPr>
              <a:t>Policy </a:t>
            </a:r>
            <a:endParaRPr b="0" sz="2000">
              <a:solidFill>
                <a:schemeClr val="dk1"/>
              </a:solidFill>
            </a:endParaRPr>
          </a:p>
          <a:p>
            <a:pPr indent="-355600" lvl="0" marL="914400" rtl="0" algn="l">
              <a:spcBef>
                <a:spcPts val="0"/>
              </a:spcBef>
              <a:spcAft>
                <a:spcPts val="0"/>
              </a:spcAft>
              <a:buClr>
                <a:schemeClr val="dk1"/>
              </a:buClr>
              <a:buSzPts val="2000"/>
              <a:buChar char="●"/>
            </a:pPr>
            <a:r>
              <a:rPr b="0" lang="fr-CA" sz="2000">
                <a:solidFill>
                  <a:schemeClr val="dk1"/>
                </a:solidFill>
              </a:rPr>
              <a:t>SME’s </a:t>
            </a:r>
            <a:endParaRPr b="0" sz="2000">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71"/>
          <p:cNvSpPr txBox="1"/>
          <p:nvPr>
            <p:ph type="title"/>
          </p:nvPr>
        </p:nvSpPr>
        <p:spPr>
          <a:xfrm>
            <a:off x="1660500" y="784225"/>
            <a:ext cx="74835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The usual approach to accessibility is a problem</a:t>
            </a:r>
            <a:endParaRPr b="1" i="0" sz="2800" u="none" cap="none" strike="noStrike">
              <a:solidFill>
                <a:srgbClr val="000000"/>
              </a:solidFill>
              <a:latin typeface="Lato"/>
              <a:ea typeface="Lato"/>
              <a:cs typeface="Lato"/>
              <a:sym typeface="Lato"/>
            </a:endParaRPr>
          </a:p>
        </p:txBody>
      </p:sp>
      <p:sp>
        <p:nvSpPr>
          <p:cNvPr id="359" name="Google Shape;359;p71"/>
          <p:cNvSpPr txBox="1"/>
          <p:nvPr>
            <p:ph idx="1" type="subTitle"/>
          </p:nvPr>
        </p:nvSpPr>
        <p:spPr>
          <a:xfrm>
            <a:off x="1671000" y="1813300"/>
            <a:ext cx="6947400" cy="103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fr-CA"/>
              <a:t>No one thinks about accessibility...except the accessibility expert.</a:t>
            </a:r>
            <a:endParaRPr/>
          </a:p>
          <a:p>
            <a:pPr indent="-317500" lvl="0" marL="457200" marR="0" rtl="0" algn="l">
              <a:lnSpc>
                <a:spcPct val="100000"/>
              </a:lnSpc>
              <a:spcBef>
                <a:spcPts val="0"/>
              </a:spcBef>
              <a:spcAft>
                <a:spcPts val="0"/>
              </a:spcAft>
              <a:buClr>
                <a:srgbClr val="000000"/>
              </a:buClr>
              <a:buSzPts val="1400"/>
              <a:buFont typeface="Arial"/>
              <a:buChar char="●"/>
            </a:pPr>
            <a:r>
              <a:rPr lang="fr-CA"/>
              <a:t>Accessibility comes at the end of development...by testing done by the accessibility expert.</a:t>
            </a:r>
            <a:endParaRPr/>
          </a:p>
          <a:p>
            <a:pPr indent="-317500" lvl="0" marL="457200" marR="0" rtl="0" algn="l">
              <a:lnSpc>
                <a:spcPct val="100000"/>
              </a:lnSpc>
              <a:spcBef>
                <a:spcPts val="0"/>
              </a:spcBef>
              <a:spcAft>
                <a:spcPts val="0"/>
              </a:spcAft>
              <a:buClr>
                <a:srgbClr val="000000"/>
              </a:buClr>
              <a:buSzPts val="1400"/>
              <a:buFont typeface="Arial"/>
              <a:buChar char="●"/>
            </a:pPr>
            <a:r>
              <a:rPr lang="fr-CA"/>
              <a:t>All issues found are directed to developers to fix...with help from the accessibility expert. </a:t>
            </a:r>
            <a:endParaRPr/>
          </a:p>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fr-CA"/>
              <a:t>Result: </a:t>
            </a:r>
            <a:r>
              <a:rPr lang="fr-CA"/>
              <a:t>“Sort of” accessibility + $$$ and time.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72"/>
          <p:cNvSpPr txBox="1"/>
          <p:nvPr>
            <p:ph type="title"/>
          </p:nvPr>
        </p:nvSpPr>
        <p:spPr>
          <a:xfrm>
            <a:off x="1671000" y="-384447"/>
            <a:ext cx="6992700" cy="846000"/>
          </a:xfrm>
          <a:prstGeom prst="rect">
            <a:avLst/>
          </a:prstGeom>
        </p:spPr>
        <p:txBody>
          <a:bodyPr anchorCtr="0" anchor="t" bIns="91425" lIns="91425" spcFirstLastPara="1" rIns="91425" wrap="square" tIns="91425">
            <a:noAutofit/>
          </a:bodyPr>
          <a:lstStyle/>
          <a:p>
            <a:pPr indent="0" lvl="0" marL="0" rtl="0" algn="l">
              <a:spcBef>
                <a:spcPts val="8300"/>
              </a:spcBef>
              <a:spcAft>
                <a:spcPts val="1100"/>
              </a:spcAft>
              <a:buClr>
                <a:schemeClr val="dk1"/>
              </a:buClr>
              <a:buSzPts val="1100"/>
              <a:buFont typeface="Arial"/>
              <a:buNone/>
            </a:pPr>
            <a:r>
              <a:rPr lang="fr-CA">
                <a:solidFill>
                  <a:schemeClr val="dk1"/>
                </a:solidFill>
              </a:rPr>
              <a:t>How to make an existing content or service accessible</a:t>
            </a:r>
            <a:endParaRPr/>
          </a:p>
        </p:txBody>
      </p:sp>
      <p:sp>
        <p:nvSpPr>
          <p:cNvPr id="365" name="Google Shape;365;p72"/>
          <p:cNvSpPr txBox="1"/>
          <p:nvPr>
            <p:ph idx="1" type="subTitle"/>
          </p:nvPr>
        </p:nvSpPr>
        <p:spPr>
          <a:xfrm>
            <a:off x="1671000" y="1319375"/>
            <a:ext cx="6905400" cy="10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914400" rtl="0" algn="l">
              <a:spcBef>
                <a:spcPts val="0"/>
              </a:spcBef>
              <a:spcAft>
                <a:spcPts val="0"/>
              </a:spcAft>
              <a:buClr>
                <a:schemeClr val="dk1"/>
              </a:buClr>
              <a:buSzPts val="1400"/>
              <a:buChar char="●"/>
            </a:pPr>
            <a:r>
              <a:rPr lang="fr-CA">
                <a:solidFill>
                  <a:schemeClr val="dk1"/>
                </a:solidFill>
              </a:rPr>
              <a:t>Make accessibility part of your design research</a:t>
            </a:r>
            <a:endParaRPr>
              <a:solidFill>
                <a:schemeClr val="dk1"/>
              </a:solidFill>
            </a:endParaRPr>
          </a:p>
          <a:p>
            <a:pPr indent="-317500" lvl="0" marL="914400" rtl="0" algn="l">
              <a:spcBef>
                <a:spcPts val="0"/>
              </a:spcBef>
              <a:spcAft>
                <a:spcPts val="0"/>
              </a:spcAft>
              <a:buClr>
                <a:schemeClr val="dk1"/>
              </a:buClr>
              <a:buSzPts val="1400"/>
              <a:buChar char="●"/>
            </a:pPr>
            <a:r>
              <a:rPr lang="fr-CA">
                <a:solidFill>
                  <a:schemeClr val="dk1"/>
                </a:solidFill>
              </a:rPr>
              <a:t>Test with users with diverse needs </a:t>
            </a:r>
            <a:endParaRPr>
              <a:solidFill>
                <a:schemeClr val="dk1"/>
              </a:solidFill>
            </a:endParaRPr>
          </a:p>
          <a:p>
            <a:pPr indent="-317500" lvl="0" marL="914400" rtl="0" algn="l">
              <a:spcBef>
                <a:spcPts val="0"/>
              </a:spcBef>
              <a:spcAft>
                <a:spcPts val="0"/>
              </a:spcAft>
              <a:buSzPts val="1400"/>
              <a:buChar char="●"/>
            </a:pPr>
            <a:r>
              <a:rPr lang="fr-CA"/>
              <a:t>Use automated testing tools</a:t>
            </a:r>
            <a:endParaRPr/>
          </a:p>
          <a:p>
            <a:pPr indent="-317500" lvl="0" marL="914400" rtl="0" algn="l">
              <a:spcBef>
                <a:spcPts val="0"/>
              </a:spcBef>
              <a:spcAft>
                <a:spcPts val="0"/>
              </a:spcAft>
              <a:buSzPts val="1400"/>
              <a:buChar char="●"/>
            </a:pPr>
            <a:r>
              <a:rPr lang="fr-CA">
                <a:solidFill>
                  <a:schemeClr val="dk1"/>
                </a:solidFill>
              </a:rPr>
              <a:t>Hire an accessibility subject matter expert to give you advice</a:t>
            </a:r>
            <a:endParaRPr/>
          </a:p>
          <a:p>
            <a:pPr indent="-317500" lvl="0" marL="914400" rtl="0" algn="l">
              <a:spcBef>
                <a:spcPts val="0"/>
              </a:spcBef>
              <a:spcAft>
                <a:spcPts val="0"/>
              </a:spcAft>
              <a:buSzPts val="1400"/>
              <a:buChar char="●"/>
            </a:pPr>
            <a:r>
              <a:rPr lang="fr-CA"/>
              <a:t>Test your product or service manually for accessibility</a:t>
            </a:r>
            <a:endParaRPr/>
          </a:p>
          <a:p>
            <a:pPr indent="-317500" lvl="0" marL="914400" rtl="0" algn="l">
              <a:spcBef>
                <a:spcPts val="0"/>
              </a:spcBef>
              <a:spcAft>
                <a:spcPts val="0"/>
              </a:spcAft>
              <a:buSzPts val="1400"/>
              <a:buChar char="●"/>
            </a:pPr>
            <a:r>
              <a:rPr lang="fr-CA"/>
              <a:t>Conduct an accessibility audit</a:t>
            </a:r>
            <a:endParaRPr/>
          </a:p>
          <a:p>
            <a:pPr indent="-317500" lvl="0" marL="914400" rtl="0" algn="l">
              <a:spcBef>
                <a:spcPts val="0"/>
              </a:spcBef>
              <a:spcAft>
                <a:spcPts val="0"/>
              </a:spcAft>
              <a:buSzPts val="1400"/>
              <a:buChar char="●"/>
            </a:pPr>
            <a:r>
              <a:rPr lang="fr-CA"/>
              <a:t>Make the required fixes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73"/>
          <p:cNvSpPr txBox="1"/>
          <p:nvPr>
            <p:ph type="title"/>
          </p:nvPr>
        </p:nvSpPr>
        <p:spPr>
          <a:xfrm>
            <a:off x="1660500" y="479425"/>
            <a:ext cx="74835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Accessibility Misunderstanding</a:t>
            </a:r>
            <a:endParaRPr b="1" i="0" sz="2800" u="none" cap="none" strike="noStrike">
              <a:solidFill>
                <a:srgbClr val="000000"/>
              </a:solidFill>
              <a:latin typeface="Lato"/>
              <a:ea typeface="Lato"/>
              <a:cs typeface="Lato"/>
              <a:sym typeface="Lato"/>
            </a:endParaRPr>
          </a:p>
        </p:txBody>
      </p:sp>
      <p:sp>
        <p:nvSpPr>
          <p:cNvPr id="371" name="Google Shape;371;p73"/>
          <p:cNvSpPr txBox="1"/>
          <p:nvPr>
            <p:ph idx="1" type="subTitle"/>
          </p:nvPr>
        </p:nvSpPr>
        <p:spPr>
          <a:xfrm>
            <a:off x="1671000" y="1203700"/>
            <a:ext cx="6947400" cy="1038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fr-CA"/>
              <a:t>A last pass</a:t>
            </a:r>
            <a:endParaRPr/>
          </a:p>
          <a:p>
            <a:pPr indent="-355600" lvl="0" marL="457200" marR="0" rtl="0" algn="l">
              <a:lnSpc>
                <a:spcPct val="100000"/>
              </a:lnSpc>
              <a:spcBef>
                <a:spcPts val="0"/>
              </a:spcBef>
              <a:spcAft>
                <a:spcPts val="0"/>
              </a:spcAft>
              <a:buSzPts val="2000"/>
              <a:buChar char="●"/>
            </a:pPr>
            <a:r>
              <a:rPr lang="fr-CA"/>
              <a:t>Bolted on</a:t>
            </a:r>
            <a:endParaRPr/>
          </a:p>
          <a:p>
            <a:pPr indent="-355600" lvl="0" marL="457200" marR="0" rtl="0" algn="l">
              <a:lnSpc>
                <a:spcPct val="100000"/>
              </a:lnSpc>
              <a:spcBef>
                <a:spcPts val="0"/>
              </a:spcBef>
              <a:spcAft>
                <a:spcPts val="0"/>
              </a:spcAft>
              <a:buSzPts val="2000"/>
              <a:buChar char="●"/>
            </a:pPr>
            <a:r>
              <a:rPr lang="fr-CA"/>
              <a:t>A feature</a:t>
            </a:r>
            <a:endParaRPr/>
          </a:p>
          <a:p>
            <a:pPr indent="-355600" lvl="0" marL="457200" marR="0" rtl="0" algn="l">
              <a:lnSpc>
                <a:spcPct val="100000"/>
              </a:lnSpc>
              <a:spcBef>
                <a:spcPts val="0"/>
              </a:spcBef>
              <a:spcAft>
                <a:spcPts val="0"/>
              </a:spcAft>
              <a:buSzPts val="2000"/>
              <a:buChar char="●"/>
            </a:pPr>
            <a:r>
              <a:rPr lang="fr-CA"/>
              <a:t>A “Mysterious” process</a:t>
            </a:r>
            <a:endParaRPr/>
          </a:p>
          <a:p>
            <a:pPr indent="-355600" lvl="0" marL="457200" marR="0" rtl="0" algn="l">
              <a:lnSpc>
                <a:spcPct val="100000"/>
              </a:lnSpc>
              <a:spcBef>
                <a:spcPts val="0"/>
              </a:spcBef>
              <a:spcAft>
                <a:spcPts val="0"/>
              </a:spcAft>
              <a:buSzPts val="2000"/>
              <a:buChar char="●"/>
            </a:pPr>
            <a:r>
              <a:rPr lang="fr-CA"/>
              <a:t>A Unicorn</a:t>
            </a:r>
            <a:endParaRPr/>
          </a:p>
          <a:p>
            <a:pPr indent="-355600" lvl="0" marL="457200" marR="0" rtl="0" algn="l">
              <a:lnSpc>
                <a:spcPct val="100000"/>
              </a:lnSpc>
              <a:spcBef>
                <a:spcPts val="0"/>
              </a:spcBef>
              <a:spcAft>
                <a:spcPts val="0"/>
              </a:spcAft>
              <a:buSzPts val="2000"/>
              <a:buChar char="●"/>
            </a:pPr>
            <a:r>
              <a:rPr lang="fr-CA"/>
              <a:t>Special Code</a:t>
            </a:r>
            <a:endParaRPr/>
          </a:p>
          <a:p>
            <a:pPr indent="-355600" lvl="0" marL="457200" marR="0" rtl="0" algn="l">
              <a:lnSpc>
                <a:spcPct val="100000"/>
              </a:lnSpc>
              <a:spcBef>
                <a:spcPts val="0"/>
              </a:spcBef>
              <a:spcAft>
                <a:spcPts val="0"/>
              </a:spcAft>
              <a:buSzPts val="2000"/>
              <a:buChar char="●"/>
            </a:pPr>
            <a:r>
              <a:rPr lang="fr-CA"/>
              <a:t>Magic pixie dust</a:t>
            </a:r>
            <a:endParaRPr/>
          </a:p>
          <a:p>
            <a:pPr indent="-355600" lvl="0" marL="457200" marR="0" rtl="0" algn="l">
              <a:lnSpc>
                <a:spcPct val="100000"/>
              </a:lnSpc>
              <a:spcBef>
                <a:spcPts val="0"/>
              </a:spcBef>
              <a:spcAft>
                <a:spcPts val="0"/>
              </a:spcAft>
              <a:buSzPts val="2000"/>
              <a:buChar char="●"/>
            </a:pPr>
            <a:r>
              <a:rPr lang="fr-CA"/>
              <a:t>Limited to one person</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fr-CA"/>
              <a:t>Like usability, accessibility should be built in at the start. It’s poorly functioning as an afterthought.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74"/>
          <p:cNvSpPr txBox="1"/>
          <p:nvPr>
            <p:ph type="title"/>
          </p:nvPr>
        </p:nvSpPr>
        <p:spPr>
          <a:xfrm>
            <a:off x="1660500" y="555625"/>
            <a:ext cx="74835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Why is accessibility hard?</a:t>
            </a:r>
            <a:endParaRPr b="1" i="0" sz="2800" u="none" cap="none" strike="noStrike">
              <a:solidFill>
                <a:srgbClr val="000000"/>
              </a:solidFill>
              <a:latin typeface="Lato"/>
              <a:ea typeface="Lato"/>
              <a:cs typeface="Lato"/>
              <a:sym typeface="Lato"/>
            </a:endParaRPr>
          </a:p>
        </p:txBody>
      </p:sp>
      <p:sp>
        <p:nvSpPr>
          <p:cNvPr id="377" name="Google Shape;377;p74"/>
          <p:cNvSpPr txBox="1"/>
          <p:nvPr>
            <p:ph idx="1" type="subTitle"/>
          </p:nvPr>
        </p:nvSpPr>
        <p:spPr>
          <a:xfrm>
            <a:off x="1671000" y="1279900"/>
            <a:ext cx="69474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Little design choices made without understanding accessibility issues and criteria - they add up and lead to inaccessible services.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fr-CA"/>
              <a:t>How do we do better?</a:t>
            </a:r>
            <a:endParaRPr b="1"/>
          </a:p>
          <a:p>
            <a:pPr indent="-355600" lvl="0" marL="457200" marR="0" rtl="0" algn="l">
              <a:lnSpc>
                <a:spcPct val="100000"/>
              </a:lnSpc>
              <a:spcBef>
                <a:spcPts val="0"/>
              </a:spcBef>
              <a:spcAft>
                <a:spcPts val="0"/>
              </a:spcAft>
              <a:buSzPts val="2000"/>
              <a:buAutoNum type="arabicPeriod"/>
            </a:pPr>
            <a:r>
              <a:rPr lang="fr-CA"/>
              <a:t>Research guidelines</a:t>
            </a:r>
            <a:endParaRPr/>
          </a:p>
          <a:p>
            <a:pPr indent="-355600" lvl="0" marL="457200" marR="0" rtl="0" algn="l">
              <a:lnSpc>
                <a:spcPct val="100000"/>
              </a:lnSpc>
              <a:spcBef>
                <a:spcPts val="0"/>
              </a:spcBef>
              <a:spcAft>
                <a:spcPts val="0"/>
              </a:spcAft>
              <a:buSzPts val="2000"/>
              <a:buAutoNum type="arabicPeriod"/>
            </a:pPr>
            <a:r>
              <a:rPr lang="fr-CA"/>
              <a:t>Ask Questions</a:t>
            </a:r>
            <a:endParaRPr/>
          </a:p>
          <a:p>
            <a:pPr indent="-355600" lvl="0" marL="457200" marR="0" rtl="0" algn="l">
              <a:lnSpc>
                <a:spcPct val="100000"/>
              </a:lnSpc>
              <a:spcBef>
                <a:spcPts val="0"/>
              </a:spcBef>
              <a:spcAft>
                <a:spcPts val="0"/>
              </a:spcAft>
              <a:buSzPts val="2000"/>
              <a:buAutoNum type="arabicPeriod"/>
            </a:pPr>
            <a:r>
              <a:rPr lang="fr-CA"/>
              <a:t>Follow the answers</a:t>
            </a:r>
            <a:endParaRPr/>
          </a:p>
          <a:p>
            <a:pPr indent="-355600" lvl="0" marL="457200" marR="0" rtl="0" algn="l">
              <a:lnSpc>
                <a:spcPct val="100000"/>
              </a:lnSpc>
              <a:spcBef>
                <a:spcPts val="0"/>
              </a:spcBef>
              <a:spcAft>
                <a:spcPts val="0"/>
              </a:spcAft>
              <a:buSzPts val="2000"/>
              <a:buAutoNum type="arabicPeriod"/>
            </a:pPr>
            <a:r>
              <a:rPr lang="fr-CA"/>
              <a:t>Analyse the results</a:t>
            </a:r>
            <a:endParaRPr/>
          </a:p>
          <a:p>
            <a:pPr indent="-355600" lvl="0" marL="457200" marR="0" rtl="0" algn="l">
              <a:lnSpc>
                <a:spcPct val="100000"/>
              </a:lnSpc>
              <a:spcBef>
                <a:spcPts val="0"/>
              </a:spcBef>
              <a:spcAft>
                <a:spcPts val="0"/>
              </a:spcAft>
              <a:buSzPts val="2000"/>
              <a:buAutoNum type="arabicPeriod"/>
            </a:pPr>
            <a:r>
              <a:rPr lang="fr-CA"/>
              <a:t>Repeat until insight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75"/>
          <p:cNvSpPr txBox="1"/>
          <p:nvPr>
            <p:ph type="title"/>
          </p:nvPr>
        </p:nvSpPr>
        <p:spPr>
          <a:xfrm>
            <a:off x="1660500" y="403225"/>
            <a:ext cx="74835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Possible solutions</a:t>
            </a:r>
            <a:endParaRPr b="1" i="0" sz="2800" u="none" cap="none" strike="noStrike">
              <a:solidFill>
                <a:srgbClr val="000000"/>
              </a:solidFill>
              <a:latin typeface="Lato"/>
              <a:ea typeface="Lato"/>
              <a:cs typeface="Lato"/>
              <a:sym typeface="Lato"/>
            </a:endParaRPr>
          </a:p>
        </p:txBody>
      </p:sp>
      <p:sp>
        <p:nvSpPr>
          <p:cNvPr id="383" name="Google Shape;383;p75"/>
          <p:cNvSpPr txBox="1"/>
          <p:nvPr>
            <p:ph idx="1" type="subTitle"/>
          </p:nvPr>
        </p:nvSpPr>
        <p:spPr>
          <a:xfrm>
            <a:off x="1671000" y="1127500"/>
            <a:ext cx="6947400" cy="1038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fr-CA"/>
              <a:t>Champion accessibility</a:t>
            </a:r>
            <a:endParaRPr/>
          </a:p>
          <a:p>
            <a:pPr indent="-355600" lvl="0" marL="457200" marR="0" rtl="0" algn="l">
              <a:lnSpc>
                <a:spcPct val="100000"/>
              </a:lnSpc>
              <a:spcBef>
                <a:spcPts val="0"/>
              </a:spcBef>
              <a:spcAft>
                <a:spcPts val="0"/>
              </a:spcAft>
              <a:buSzPts val="2000"/>
              <a:buChar char="●"/>
            </a:pPr>
            <a:r>
              <a:rPr lang="fr-CA"/>
              <a:t>Everyone works towards it</a:t>
            </a:r>
            <a:endParaRPr/>
          </a:p>
          <a:p>
            <a:pPr indent="-355600" lvl="0" marL="457200" marR="0" rtl="0" algn="l">
              <a:lnSpc>
                <a:spcPct val="100000"/>
              </a:lnSpc>
              <a:spcBef>
                <a:spcPts val="0"/>
              </a:spcBef>
              <a:spcAft>
                <a:spcPts val="0"/>
              </a:spcAft>
              <a:buSzPts val="2000"/>
              <a:buChar char="●"/>
            </a:pPr>
            <a:r>
              <a:rPr lang="fr-CA"/>
              <a:t>Education on how choices impact accessibility</a:t>
            </a:r>
            <a:endParaRPr/>
          </a:p>
          <a:p>
            <a:pPr indent="-355600" lvl="0" marL="457200" marR="0" rtl="0" algn="l">
              <a:lnSpc>
                <a:spcPct val="100000"/>
              </a:lnSpc>
              <a:spcBef>
                <a:spcPts val="0"/>
              </a:spcBef>
              <a:spcAft>
                <a:spcPts val="0"/>
              </a:spcAft>
              <a:buSzPts val="2000"/>
              <a:buChar char="●"/>
            </a:pPr>
            <a:r>
              <a:rPr lang="fr-CA"/>
              <a:t>Utilize existing expertise of team members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fr-CA"/>
              <a:t>Goal</a:t>
            </a:r>
            <a:endParaRPr b="1"/>
          </a:p>
          <a:p>
            <a:pPr indent="-355600" lvl="0" marL="457200" marR="0" rtl="0" algn="l">
              <a:lnSpc>
                <a:spcPct val="100000"/>
              </a:lnSpc>
              <a:spcBef>
                <a:spcPts val="0"/>
              </a:spcBef>
              <a:spcAft>
                <a:spcPts val="0"/>
              </a:spcAft>
              <a:buSzPts val="2000"/>
              <a:buChar char="●"/>
            </a:pPr>
            <a:r>
              <a:rPr lang="fr-CA"/>
              <a:t>Maximize accessibility expertise</a:t>
            </a:r>
            <a:endParaRPr/>
          </a:p>
          <a:p>
            <a:pPr indent="-355600" lvl="0" marL="457200" marR="0" rtl="0" algn="l">
              <a:lnSpc>
                <a:spcPct val="100000"/>
              </a:lnSpc>
              <a:spcBef>
                <a:spcPts val="0"/>
              </a:spcBef>
              <a:spcAft>
                <a:spcPts val="0"/>
              </a:spcAft>
              <a:buSzPts val="2000"/>
              <a:buChar char="●"/>
            </a:pPr>
            <a:r>
              <a:rPr lang="fr-CA"/>
              <a:t>Reduce time required to deliver accessible products</a:t>
            </a:r>
            <a:endParaRPr/>
          </a:p>
          <a:p>
            <a:pPr indent="-355600" lvl="0" marL="457200" marR="0" rtl="0" algn="l">
              <a:lnSpc>
                <a:spcPct val="100000"/>
              </a:lnSpc>
              <a:spcBef>
                <a:spcPts val="0"/>
              </a:spcBef>
              <a:spcAft>
                <a:spcPts val="0"/>
              </a:spcAft>
              <a:buSzPts val="2000"/>
              <a:buChar char="●"/>
            </a:pPr>
            <a:r>
              <a:rPr lang="fr-CA"/>
              <a:t>Prevent issues before they happen</a:t>
            </a:r>
            <a:endParaRPr/>
          </a:p>
          <a:p>
            <a:pPr indent="-355600" lvl="0" marL="457200" marR="0" rtl="0" algn="l">
              <a:lnSpc>
                <a:spcPct val="100000"/>
              </a:lnSpc>
              <a:spcBef>
                <a:spcPts val="0"/>
              </a:spcBef>
              <a:spcAft>
                <a:spcPts val="0"/>
              </a:spcAft>
              <a:buSzPts val="2000"/>
              <a:buChar char="●"/>
            </a:pPr>
            <a:r>
              <a:rPr lang="fr-CA"/>
              <a:t>Identify and resolve early</a:t>
            </a:r>
            <a:endParaRPr/>
          </a:p>
          <a:p>
            <a:pPr indent="-355600" lvl="0" marL="457200" marR="0" rtl="0" algn="l">
              <a:lnSpc>
                <a:spcPct val="100000"/>
              </a:lnSpc>
              <a:spcBef>
                <a:spcPts val="0"/>
              </a:spcBef>
              <a:spcAft>
                <a:spcPts val="0"/>
              </a:spcAft>
              <a:buSzPts val="2000"/>
              <a:buChar char="●"/>
            </a:pPr>
            <a:r>
              <a:rPr lang="fr-CA"/>
              <a:t>Improve overall accessibility and strive to exceed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76"/>
          <p:cNvSpPr txBox="1"/>
          <p:nvPr>
            <p:ph type="title"/>
          </p:nvPr>
        </p:nvSpPr>
        <p:spPr>
          <a:xfrm>
            <a:off x="1660500" y="327025"/>
            <a:ext cx="74835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Pragmatic accessibility</a:t>
            </a:r>
            <a:endParaRPr b="1" i="0" sz="2800" u="none" cap="none" strike="noStrike">
              <a:solidFill>
                <a:srgbClr val="000000"/>
              </a:solidFill>
              <a:latin typeface="Lato"/>
              <a:ea typeface="Lato"/>
              <a:cs typeface="Lato"/>
              <a:sym typeface="Lato"/>
            </a:endParaRPr>
          </a:p>
        </p:txBody>
      </p:sp>
      <p:sp>
        <p:nvSpPr>
          <p:cNvPr id="389" name="Google Shape;389;p76"/>
          <p:cNvSpPr txBox="1"/>
          <p:nvPr>
            <p:ph idx="1" type="subTitle"/>
          </p:nvPr>
        </p:nvSpPr>
        <p:spPr>
          <a:xfrm>
            <a:off x="1671000" y="1051300"/>
            <a:ext cx="6947400" cy="1038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fr-CA"/>
              <a:t>It is inexact</a:t>
            </a:r>
            <a:endParaRPr/>
          </a:p>
          <a:p>
            <a:pPr indent="-355600" lvl="0" marL="457200" marR="0" rtl="0" algn="l">
              <a:lnSpc>
                <a:spcPct val="100000"/>
              </a:lnSpc>
              <a:spcBef>
                <a:spcPts val="0"/>
              </a:spcBef>
              <a:spcAft>
                <a:spcPts val="0"/>
              </a:spcAft>
              <a:buSzPts val="2000"/>
              <a:buChar char="●"/>
            </a:pPr>
            <a:r>
              <a:rPr lang="fr-CA"/>
              <a:t>Pragmatism is not perfection</a:t>
            </a:r>
            <a:endParaRPr/>
          </a:p>
          <a:p>
            <a:pPr indent="-355600" lvl="0" marL="457200" marR="0" rtl="0" algn="l">
              <a:lnSpc>
                <a:spcPct val="100000"/>
              </a:lnSpc>
              <a:spcBef>
                <a:spcPts val="0"/>
              </a:spcBef>
              <a:spcAft>
                <a:spcPts val="0"/>
              </a:spcAft>
              <a:buSzPts val="2000"/>
              <a:buChar char="●"/>
            </a:pPr>
            <a:r>
              <a:rPr lang="fr-CA"/>
              <a:t>Continuous</a:t>
            </a:r>
            <a:r>
              <a:rPr lang="fr-CA"/>
              <a:t> improvement is crucial</a:t>
            </a:r>
            <a:endParaRPr/>
          </a:p>
          <a:p>
            <a:pPr indent="-355600" lvl="0" marL="457200" marR="0" rtl="0" algn="l">
              <a:lnSpc>
                <a:spcPct val="100000"/>
              </a:lnSpc>
              <a:spcBef>
                <a:spcPts val="0"/>
              </a:spcBef>
              <a:spcAft>
                <a:spcPts val="0"/>
              </a:spcAft>
              <a:buSzPts val="2000"/>
              <a:buChar char="●"/>
            </a:pPr>
            <a:r>
              <a:rPr lang="fr-CA"/>
              <a:t>Iteration aids this process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fr-CA" sz="2800"/>
              <a:t>Perfect accessibility is subjective</a:t>
            </a:r>
            <a:endParaRPr b="1" sz="2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fr-CA"/>
              <a:t>Who benefits? Vision, hearing, motor, cognitive. </a:t>
            </a:r>
            <a:endParaRPr/>
          </a:p>
          <a:p>
            <a:pPr indent="0" lvl="0" marL="0" marR="0" rtl="0" algn="l">
              <a:lnSpc>
                <a:spcPct val="100000"/>
              </a:lnSpc>
              <a:spcBef>
                <a:spcPts val="0"/>
              </a:spcBef>
              <a:spcAft>
                <a:spcPts val="0"/>
              </a:spcAft>
              <a:buNone/>
            </a:pPr>
            <a:r>
              <a:rPr lang="fr-CA"/>
              <a:t>Who else? Users of smartphones and tablets, users in brightly lit rooms, rural people, impatient people, people who are situationally impaired, injured people, everyone.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7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2400">
                <a:highlight>
                  <a:srgbClr val="FFFFFF"/>
                </a:highlight>
                <a:latin typeface="Lato"/>
                <a:ea typeface="Lato"/>
                <a:cs typeface="Lato"/>
                <a:sym typeface="Lato"/>
              </a:rPr>
              <a:t>We all can be considered disabled in some scenarios</a:t>
            </a:r>
            <a:endParaRPr sz="2400">
              <a:latin typeface="Lato"/>
              <a:ea typeface="Lato"/>
              <a:cs typeface="Lato"/>
              <a:sym typeface="Lato"/>
            </a:endParaRPr>
          </a:p>
        </p:txBody>
      </p:sp>
      <p:sp>
        <p:nvSpPr>
          <p:cNvPr id="395" name="Google Shape;395;p7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heelchairs. strollers, bicycle, skateboards." id="396" name="Google Shape;396;p77"/>
          <p:cNvPicPr preferRelativeResize="0"/>
          <p:nvPr/>
        </p:nvPicPr>
        <p:blipFill>
          <a:blip r:embed="rId3">
            <a:alphaModFix/>
          </a:blip>
          <a:stretch>
            <a:fillRect/>
          </a:stretch>
        </p:blipFill>
        <p:spPr>
          <a:xfrm>
            <a:off x="0" y="1134453"/>
            <a:ext cx="9144000" cy="34841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8"/>
          <p:cNvSpPr txBox="1"/>
          <p:nvPr>
            <p:ph type="title"/>
          </p:nvPr>
        </p:nvSpPr>
        <p:spPr>
          <a:xfrm>
            <a:off x="1660500" y="631825"/>
            <a:ext cx="74835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Empathic</a:t>
            </a:r>
            <a:r>
              <a:rPr lang="fr-CA"/>
              <a:t> accessibility</a:t>
            </a:r>
            <a:endParaRPr b="1" i="0" sz="2800" u="none" cap="none" strike="noStrike">
              <a:solidFill>
                <a:srgbClr val="000000"/>
              </a:solidFill>
              <a:latin typeface="Lato"/>
              <a:ea typeface="Lato"/>
              <a:cs typeface="Lato"/>
              <a:sym typeface="Lato"/>
            </a:endParaRPr>
          </a:p>
        </p:txBody>
      </p:sp>
      <p:sp>
        <p:nvSpPr>
          <p:cNvPr id="402" name="Google Shape;402;p78"/>
          <p:cNvSpPr txBox="1"/>
          <p:nvPr>
            <p:ph idx="1" type="subTitle"/>
          </p:nvPr>
        </p:nvSpPr>
        <p:spPr>
          <a:xfrm>
            <a:off x="1671000" y="1356100"/>
            <a:ext cx="69474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How do people get info?</a:t>
            </a:r>
            <a:endParaRPr/>
          </a:p>
          <a:p>
            <a:pPr indent="0" lvl="0" marL="0" marR="0" rtl="0" algn="l">
              <a:lnSpc>
                <a:spcPct val="100000"/>
              </a:lnSpc>
              <a:spcBef>
                <a:spcPts val="0"/>
              </a:spcBef>
              <a:spcAft>
                <a:spcPts val="0"/>
              </a:spcAft>
              <a:buNone/>
            </a:pPr>
            <a:r>
              <a:rPr lang="fr-CA"/>
              <a:t>What is the barrier?</a:t>
            </a:r>
            <a:endParaRPr/>
          </a:p>
          <a:p>
            <a:pPr indent="0" lvl="0" marL="0" marR="0" rtl="0" algn="l">
              <a:lnSpc>
                <a:spcPct val="100000"/>
              </a:lnSpc>
              <a:spcBef>
                <a:spcPts val="0"/>
              </a:spcBef>
              <a:spcAft>
                <a:spcPts val="0"/>
              </a:spcAft>
              <a:buNone/>
            </a:pPr>
            <a:r>
              <a:rPr lang="fr-CA"/>
              <a:t>Who does adaptive technology work for?</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fr-CA"/>
              <a:t>For the person:</a:t>
            </a:r>
            <a:endParaRPr b="1"/>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fr-CA"/>
              <a:t>Dignity, respect, empowerment.</a:t>
            </a:r>
            <a:br>
              <a:rPr lang="fr-CA"/>
            </a:br>
            <a:br>
              <a:rPr lang="fr-CA"/>
            </a:br>
            <a:r>
              <a:rPr lang="fr-CA"/>
              <a:t>Start a conversation with a person with a disability, be open minded and listen.</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9"/>
          <p:cNvSpPr txBox="1"/>
          <p:nvPr>
            <p:ph type="title"/>
          </p:nvPr>
        </p:nvSpPr>
        <p:spPr>
          <a:xfrm>
            <a:off x="1660500" y="1863350"/>
            <a:ext cx="63642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Inclusive design and accessibility should be considered at every phase and stage of the service development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53"/>
          <p:cNvSpPr txBox="1"/>
          <p:nvPr>
            <p:ph type="title"/>
          </p:nvPr>
        </p:nvSpPr>
        <p:spPr>
          <a:xfrm>
            <a:off x="1572175" y="24537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What is my role?</a:t>
            </a:r>
            <a:endParaRPr b="1" i="0" sz="2800" u="none" cap="none" strike="noStrike">
              <a:solidFill>
                <a:srgbClr val="000000"/>
              </a:solidFill>
              <a:latin typeface="Lato"/>
              <a:ea typeface="Lato"/>
              <a:cs typeface="Lato"/>
              <a:sym typeface="Lato"/>
            </a:endParaRPr>
          </a:p>
        </p:txBody>
      </p:sp>
      <p:pic>
        <p:nvPicPr>
          <p:cNvPr id="258" name="Google Shape;258;p53"/>
          <p:cNvPicPr preferRelativeResize="0"/>
          <p:nvPr/>
        </p:nvPicPr>
        <p:blipFill>
          <a:blip r:embed="rId3">
            <a:alphaModFix/>
          </a:blip>
          <a:stretch>
            <a:fillRect/>
          </a:stretch>
        </p:blipFill>
        <p:spPr>
          <a:xfrm>
            <a:off x="1683675" y="984775"/>
            <a:ext cx="6065501" cy="371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80"/>
          <p:cNvSpPr txBox="1"/>
          <p:nvPr>
            <p:ph type="title"/>
          </p:nvPr>
        </p:nvSpPr>
        <p:spPr>
          <a:xfrm>
            <a:off x="1660500" y="1017254"/>
            <a:ext cx="5061000" cy="660600"/>
          </a:xfrm>
          <a:prstGeom prst="rect">
            <a:avLst/>
          </a:prstGeom>
        </p:spPr>
        <p:txBody>
          <a:bodyPr anchorCtr="0" anchor="t" bIns="91425" lIns="91425" spcFirstLastPara="1" rIns="91425" wrap="square" tIns="91425">
            <a:noAutofit/>
          </a:bodyPr>
          <a:lstStyle/>
          <a:p>
            <a:pPr indent="0" lvl="0" marL="0" rtl="0" algn="l">
              <a:lnSpc>
                <a:spcPct val="122000"/>
              </a:lnSpc>
              <a:spcBef>
                <a:spcPts val="2300"/>
              </a:spcBef>
              <a:spcAft>
                <a:spcPts val="0"/>
              </a:spcAft>
              <a:buNone/>
            </a:pPr>
            <a:r>
              <a:rPr b="1" lang="fr-CA" sz="2800">
                <a:solidFill>
                  <a:schemeClr val="dk1"/>
                </a:solidFill>
                <a:latin typeface="Lato"/>
                <a:ea typeface="Lato"/>
                <a:cs typeface="Lato"/>
                <a:sym typeface="Lato"/>
              </a:rPr>
              <a:t>Recognise exclusion</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13" name="Google Shape;413;p80"/>
          <p:cNvSpPr txBox="1"/>
          <p:nvPr>
            <p:ph idx="1" type="subTitle"/>
          </p:nvPr>
        </p:nvSpPr>
        <p:spPr>
          <a:xfrm>
            <a:off x="1670999" y="1741525"/>
            <a:ext cx="4123500" cy="1038300"/>
          </a:xfrm>
          <a:prstGeom prst="rect">
            <a:avLst/>
          </a:prstGeom>
        </p:spPr>
        <p:txBody>
          <a:bodyPr anchorCtr="0" anchor="t" bIns="91425" lIns="91425" spcFirstLastPara="1" rIns="91425" wrap="square" tIns="91425">
            <a:noAutofit/>
          </a:bodyPr>
          <a:lstStyle/>
          <a:p>
            <a:pPr indent="0" lvl="0" marL="0" rtl="0" algn="l">
              <a:lnSpc>
                <a:spcPct val="158000"/>
              </a:lnSpc>
              <a:spcBef>
                <a:spcPts val="800"/>
              </a:spcBef>
              <a:spcAft>
                <a:spcPts val="0"/>
              </a:spcAft>
              <a:buClr>
                <a:schemeClr val="dk1"/>
              </a:buClr>
              <a:buSzPts val="1100"/>
              <a:buFont typeface="Arial"/>
              <a:buNone/>
            </a:pPr>
            <a:r>
              <a:rPr i="1" lang="fr-CA" sz="1600">
                <a:solidFill>
                  <a:schemeClr val="dk1"/>
                </a:solidFill>
                <a:latin typeface="Lato"/>
                <a:ea typeface="Lato"/>
                <a:cs typeface="Lato"/>
                <a:sym typeface="Lato"/>
              </a:rPr>
              <a:t>“Disability is not just a health problem. It is a complex phenomenon, reflecting the interaction between features of a person’s body and features of the society in which he or she lives.”</a:t>
            </a:r>
            <a:endParaRPr i="1" sz="1600">
              <a:solidFill>
                <a:schemeClr val="dk1"/>
              </a:solidFill>
              <a:latin typeface="Lato"/>
              <a:ea typeface="Lato"/>
              <a:cs typeface="Lato"/>
              <a:sym typeface="Lato"/>
            </a:endParaRPr>
          </a:p>
          <a:p>
            <a:pPr indent="0" lvl="0" marL="0" rtl="0" algn="l">
              <a:lnSpc>
                <a:spcPct val="158000"/>
              </a:lnSpc>
              <a:spcBef>
                <a:spcPts val="800"/>
              </a:spcBef>
              <a:spcAft>
                <a:spcPts val="0"/>
              </a:spcAft>
              <a:buClr>
                <a:schemeClr val="dk1"/>
              </a:buClr>
              <a:buSzPts val="1100"/>
              <a:buFont typeface="Arial"/>
              <a:buNone/>
            </a:pPr>
            <a:r>
              <a:rPr i="1" lang="fr-CA" sz="1600">
                <a:solidFill>
                  <a:schemeClr val="dk1"/>
                </a:solidFill>
                <a:latin typeface="Lato"/>
                <a:ea typeface="Lato"/>
                <a:cs typeface="Lato"/>
                <a:sym typeface="Lato"/>
              </a:rPr>
              <a:t> –World Health Organization</a:t>
            </a:r>
            <a:endParaRPr i="1" sz="1600">
              <a:solidFill>
                <a:schemeClr val="dk1"/>
              </a:solidFill>
              <a:latin typeface="Lato"/>
              <a:ea typeface="Lato"/>
              <a:cs typeface="Lato"/>
              <a:sym typeface="Lato"/>
            </a:endParaRPr>
          </a:p>
          <a:p>
            <a:pPr indent="0" lvl="0" marL="0" rtl="0" algn="l">
              <a:spcBef>
                <a:spcPts val="0"/>
              </a:spcBef>
              <a:spcAft>
                <a:spcPts val="0"/>
              </a:spcAft>
              <a:buNone/>
            </a:pPr>
            <a:r>
              <a:t/>
            </a:r>
            <a:endParaRPr/>
          </a:p>
        </p:txBody>
      </p:sp>
      <p:pic>
        <p:nvPicPr>
          <p:cNvPr descr="Permanent, temporary, situational: touch, see, hear, speak" id="414" name="Google Shape;414;p80"/>
          <p:cNvPicPr preferRelativeResize="0"/>
          <p:nvPr/>
        </p:nvPicPr>
        <p:blipFill>
          <a:blip r:embed="rId3">
            <a:alphaModFix/>
          </a:blip>
          <a:stretch>
            <a:fillRect/>
          </a:stretch>
        </p:blipFill>
        <p:spPr>
          <a:xfrm>
            <a:off x="5794490" y="0"/>
            <a:ext cx="318897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81"/>
          <p:cNvSpPr txBox="1"/>
          <p:nvPr>
            <p:ph type="title"/>
          </p:nvPr>
        </p:nvSpPr>
        <p:spPr>
          <a:xfrm>
            <a:off x="1671000" y="1075779"/>
            <a:ext cx="5061000" cy="660600"/>
          </a:xfrm>
          <a:prstGeom prst="rect">
            <a:avLst/>
          </a:prstGeom>
        </p:spPr>
        <p:txBody>
          <a:bodyPr anchorCtr="0" anchor="t" bIns="91425" lIns="91425" spcFirstLastPara="1" rIns="91425" wrap="square" tIns="91425">
            <a:noAutofit/>
          </a:bodyPr>
          <a:lstStyle/>
          <a:p>
            <a:pPr indent="0" lvl="0" marL="0" rtl="0" algn="l">
              <a:lnSpc>
                <a:spcPct val="122000"/>
              </a:lnSpc>
              <a:spcBef>
                <a:spcPts val="2300"/>
              </a:spcBef>
              <a:spcAft>
                <a:spcPts val="0"/>
              </a:spcAft>
              <a:buNone/>
            </a:pPr>
            <a:r>
              <a:rPr b="1" lang="fr-CA" sz="2800">
                <a:solidFill>
                  <a:schemeClr val="dk1"/>
                </a:solidFill>
                <a:latin typeface="Lato"/>
                <a:ea typeface="Lato"/>
                <a:cs typeface="Lato"/>
                <a:sym typeface="Lato"/>
              </a:rPr>
              <a:t>Learn from diversity</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420" name="Google Shape;420;p81"/>
          <p:cNvSpPr txBox="1"/>
          <p:nvPr>
            <p:ph idx="1" type="subTitle"/>
          </p:nvPr>
        </p:nvSpPr>
        <p:spPr>
          <a:xfrm>
            <a:off x="1671000" y="1889500"/>
            <a:ext cx="5543100" cy="1038300"/>
          </a:xfrm>
          <a:prstGeom prst="rect">
            <a:avLst/>
          </a:prstGeom>
        </p:spPr>
        <p:txBody>
          <a:bodyPr anchorCtr="0" anchor="t" bIns="91425" lIns="91425" spcFirstLastPara="1" rIns="91425" wrap="square" tIns="91425">
            <a:noAutofit/>
          </a:bodyPr>
          <a:lstStyle/>
          <a:p>
            <a:pPr indent="0" lvl="0" marL="0" rtl="0" algn="l">
              <a:lnSpc>
                <a:spcPct val="158000"/>
              </a:lnSpc>
              <a:spcBef>
                <a:spcPts val="500"/>
              </a:spcBef>
              <a:spcAft>
                <a:spcPts val="0"/>
              </a:spcAft>
              <a:buNone/>
            </a:pPr>
            <a:r>
              <a:rPr lang="fr-CA" sz="1800">
                <a:solidFill>
                  <a:schemeClr val="dk1"/>
                </a:solidFill>
                <a:latin typeface="Lato"/>
                <a:ea typeface="Lato"/>
                <a:cs typeface="Lato"/>
                <a:sym typeface="Lato"/>
              </a:rPr>
              <a:t>People adapt to diversity in unexpected ways. Putting people in the centre of the design process from the start lets us to gather valuable insights which would not have been considered else.</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82"/>
          <p:cNvSpPr txBox="1"/>
          <p:nvPr>
            <p:ph type="title"/>
          </p:nvPr>
        </p:nvSpPr>
        <p:spPr>
          <a:xfrm>
            <a:off x="1660500" y="856004"/>
            <a:ext cx="50610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Solve for one, extend to many</a:t>
            </a:r>
            <a:endParaRPr/>
          </a:p>
        </p:txBody>
      </p:sp>
      <p:sp>
        <p:nvSpPr>
          <p:cNvPr id="426" name="Google Shape;426;p82"/>
          <p:cNvSpPr txBox="1"/>
          <p:nvPr>
            <p:ph idx="1" type="subTitle"/>
          </p:nvPr>
        </p:nvSpPr>
        <p:spPr>
          <a:xfrm>
            <a:off x="1671001" y="1504075"/>
            <a:ext cx="6107400" cy="1038300"/>
          </a:xfrm>
          <a:prstGeom prst="rect">
            <a:avLst/>
          </a:prstGeom>
        </p:spPr>
        <p:txBody>
          <a:bodyPr anchorCtr="0" anchor="t" bIns="91425" lIns="91425" spcFirstLastPara="1" rIns="91425" wrap="square" tIns="91425">
            <a:noAutofit/>
          </a:bodyPr>
          <a:lstStyle/>
          <a:p>
            <a:pPr indent="0" lvl="0" marL="0" rtl="0" algn="l">
              <a:lnSpc>
                <a:spcPct val="158000"/>
              </a:lnSpc>
              <a:spcBef>
                <a:spcPts val="500"/>
              </a:spcBef>
              <a:spcAft>
                <a:spcPts val="0"/>
              </a:spcAft>
              <a:buNone/>
            </a:pPr>
            <a:r>
              <a:rPr lang="fr-CA" sz="1800">
                <a:solidFill>
                  <a:schemeClr val="dk1"/>
                </a:solidFill>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83"/>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The Problem With Good Design: Why Good Design Isn’t Good Enough</a:t>
            </a:r>
            <a:endParaRPr>
              <a:solidFill>
                <a:schemeClr val="dk1"/>
              </a:solidFill>
            </a:endParaRPr>
          </a:p>
          <a:p>
            <a:pPr indent="0" lvl="0" marL="0" rtl="0" algn="l">
              <a:spcBef>
                <a:spcPts val="0"/>
              </a:spcBef>
              <a:spcAft>
                <a:spcPts val="1300"/>
              </a:spcAft>
              <a:buClr>
                <a:schemeClr val="dk1"/>
              </a:buClr>
              <a:buSzPts val="1100"/>
              <a:buFont typeface="Arial"/>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84"/>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Examples of good inclusive design</a:t>
            </a:r>
            <a:endParaRPr/>
          </a:p>
        </p:txBody>
      </p:sp>
      <p:pic>
        <p:nvPicPr>
          <p:cNvPr descr="xbox adaptive controller" id="437" name="Google Shape;437;p84"/>
          <p:cNvPicPr preferRelativeResize="0"/>
          <p:nvPr/>
        </p:nvPicPr>
        <p:blipFill>
          <a:blip r:embed="rId3">
            <a:alphaModFix/>
          </a:blip>
          <a:stretch>
            <a:fillRect/>
          </a:stretch>
        </p:blipFill>
        <p:spPr>
          <a:xfrm>
            <a:off x="3" y="1284350"/>
            <a:ext cx="5494423" cy="3416400"/>
          </a:xfrm>
          <a:prstGeom prst="rect">
            <a:avLst/>
          </a:prstGeom>
          <a:noFill/>
          <a:ln>
            <a:noFill/>
          </a:ln>
        </p:spPr>
      </p:pic>
      <p:pic>
        <p:nvPicPr>
          <p:cNvPr descr="disabled person playing games with the xbox adaptive controller" id="438" name="Google Shape;438;p84"/>
          <p:cNvPicPr preferRelativeResize="0"/>
          <p:nvPr/>
        </p:nvPicPr>
        <p:blipFill>
          <a:blip r:embed="rId4">
            <a:alphaModFix/>
          </a:blip>
          <a:stretch>
            <a:fillRect/>
          </a:stretch>
        </p:blipFill>
        <p:spPr>
          <a:xfrm>
            <a:off x="5106425" y="1284350"/>
            <a:ext cx="4037564" cy="341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85"/>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An example of ‘bad’ inclusive design</a:t>
            </a:r>
            <a:endParaRPr/>
          </a:p>
        </p:txBody>
      </p:sp>
      <p:pic>
        <p:nvPicPr>
          <p:cNvPr descr="cool ramp/stairs in toyko are not that accessible" id="444" name="Google Shape;444;p85"/>
          <p:cNvPicPr preferRelativeResize="0"/>
          <p:nvPr/>
        </p:nvPicPr>
        <p:blipFill>
          <a:blip r:embed="rId3">
            <a:alphaModFix/>
          </a:blip>
          <a:stretch>
            <a:fillRect/>
          </a:stretch>
        </p:blipFill>
        <p:spPr>
          <a:xfrm>
            <a:off x="685800" y="1297981"/>
            <a:ext cx="7815995" cy="384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8" name="Shape 448"/>
        <p:cNvGrpSpPr/>
        <p:nvPr/>
      </p:nvGrpSpPr>
      <p:grpSpPr>
        <a:xfrm>
          <a:off x="0" y="0"/>
          <a:ext cx="0" cy="0"/>
          <a:chOff x="0" y="0"/>
          <a:chExt cx="0" cy="0"/>
        </a:xfrm>
      </p:grpSpPr>
      <p:sp>
        <p:nvSpPr>
          <p:cNvPr id="449" name="Google Shape;449;p86"/>
          <p:cNvSpPr txBox="1"/>
          <p:nvPr>
            <p:ph type="title"/>
          </p:nvPr>
        </p:nvSpPr>
        <p:spPr>
          <a:xfrm>
            <a:off x="378250" y="209950"/>
            <a:ext cx="85074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2700">
                <a:solidFill>
                  <a:srgbClr val="FFFFFF"/>
                </a:solidFill>
              </a:rPr>
              <a:t>Example of Inclusive Design &amp; Accessibility in the GC </a:t>
            </a:r>
            <a:endParaRPr sz="2700">
              <a:solidFill>
                <a:srgbClr val="FFFFFF"/>
              </a:solidFill>
            </a:endParaRPr>
          </a:p>
        </p:txBody>
      </p:sp>
      <p:sp>
        <p:nvSpPr>
          <p:cNvPr id="450" name="Google Shape;450;p86"/>
          <p:cNvSpPr txBox="1"/>
          <p:nvPr/>
        </p:nvSpPr>
        <p:spPr>
          <a:xfrm>
            <a:off x="4057500" y="1555950"/>
            <a:ext cx="4828200" cy="3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Digital in Diversity Event" id="451" name="Google Shape;451;p86"/>
          <p:cNvPicPr preferRelativeResize="0"/>
          <p:nvPr/>
        </p:nvPicPr>
        <p:blipFill>
          <a:blip r:embed="rId3">
            <a:alphaModFix/>
          </a:blip>
          <a:stretch>
            <a:fillRect/>
          </a:stretch>
        </p:blipFill>
        <p:spPr>
          <a:xfrm>
            <a:off x="3541700" y="1278275"/>
            <a:ext cx="5602303" cy="3865224"/>
          </a:xfrm>
          <a:prstGeom prst="rect">
            <a:avLst/>
          </a:prstGeom>
          <a:noFill/>
          <a:ln>
            <a:noFill/>
          </a:ln>
        </p:spPr>
      </p:pic>
      <p:sp>
        <p:nvSpPr>
          <p:cNvPr id="452" name="Google Shape;452;p86"/>
          <p:cNvSpPr txBox="1"/>
          <p:nvPr/>
        </p:nvSpPr>
        <p:spPr>
          <a:xfrm>
            <a:off x="103150" y="1427000"/>
            <a:ext cx="3237900" cy="3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CA" sz="1800">
                <a:solidFill>
                  <a:srgbClr val="7FDBB6"/>
                </a:solidFill>
                <a:highlight>
                  <a:srgbClr val="000000"/>
                </a:highlight>
                <a:latin typeface="Lato"/>
                <a:ea typeface="Lato"/>
                <a:cs typeface="Lato"/>
                <a:sym typeface="Lato"/>
              </a:rPr>
              <a:t>I</a:t>
            </a:r>
            <a:r>
              <a:rPr b="1" lang="fr-CA" sz="1800">
                <a:solidFill>
                  <a:srgbClr val="7FDBB6"/>
                </a:solidFill>
                <a:highlight>
                  <a:srgbClr val="000000"/>
                </a:highlight>
                <a:uFill>
                  <a:noFill/>
                </a:uFill>
                <a:latin typeface="Lato"/>
                <a:ea typeface="Lato"/>
                <a:cs typeface="Lato"/>
                <a:sym typeface="Lato"/>
                <a:hlinkClick r:id="rId4"/>
              </a:rPr>
              <a:t>nclusive</a:t>
            </a:r>
            <a:r>
              <a:rPr lang="fr-CA" sz="1800">
                <a:solidFill>
                  <a:srgbClr val="7FDBB6"/>
                </a:solidFill>
                <a:highlight>
                  <a:srgbClr val="000000"/>
                </a:highlight>
                <a:latin typeface="Lato"/>
                <a:ea typeface="Lato"/>
                <a:cs typeface="Lato"/>
                <a:sym typeface="Lato"/>
              </a:rPr>
              <a:t> </a:t>
            </a:r>
            <a:r>
              <a:rPr lang="fr-CA" sz="1800">
                <a:solidFill>
                  <a:srgbClr val="FFFFFF"/>
                </a:solidFill>
                <a:highlight>
                  <a:srgbClr val="000000"/>
                </a:highlight>
                <a:latin typeface="Lato"/>
                <a:ea typeface="Lato"/>
                <a:cs typeface="Lato"/>
                <a:sym typeface="Lato"/>
              </a:rPr>
              <a:t>by design, </a:t>
            </a:r>
            <a:r>
              <a:rPr b="1" lang="fr-CA" sz="1800">
                <a:solidFill>
                  <a:srgbClr val="7FDBB6"/>
                </a:solidFill>
                <a:highlight>
                  <a:srgbClr val="000000"/>
                </a:highlight>
                <a:latin typeface="Lato"/>
                <a:ea typeface="Lato"/>
                <a:cs typeface="Lato"/>
                <a:sym typeface="Lato"/>
              </a:rPr>
              <a:t>accessible</a:t>
            </a:r>
            <a:r>
              <a:rPr lang="fr-CA" sz="1800">
                <a:solidFill>
                  <a:srgbClr val="FFFFFF"/>
                </a:solidFill>
                <a:highlight>
                  <a:srgbClr val="000000"/>
                </a:highlight>
                <a:latin typeface="Lato"/>
                <a:ea typeface="Lato"/>
                <a:cs typeface="Lato"/>
                <a:sym typeface="Lato"/>
              </a:rPr>
              <a:t> by default</a:t>
            </a:r>
            <a:br>
              <a:rPr lang="fr-CA" sz="1800">
                <a:solidFill>
                  <a:srgbClr val="FFFFFF"/>
                </a:solidFill>
                <a:highlight>
                  <a:srgbClr val="000000"/>
                </a:highlight>
                <a:latin typeface="Lato"/>
                <a:ea typeface="Lato"/>
                <a:cs typeface="Lato"/>
                <a:sym typeface="Lato"/>
              </a:rPr>
            </a:b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French translation</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Bilingual presentations</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Sign language (ASL &amp; LSQ)</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CART live transcription </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Audio Visual Equipment</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Accessible facilities including elevators, washrooms, doors, etc.</a:t>
            </a:r>
            <a:endParaRPr sz="1800">
              <a:solidFill>
                <a:srgbClr val="FFFFFF"/>
              </a:solidFill>
              <a:highlight>
                <a:srgbClr val="000000"/>
              </a:highlight>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87"/>
          <p:cNvSpPr txBox="1"/>
          <p:nvPr>
            <p:ph type="title"/>
          </p:nvPr>
        </p:nvSpPr>
        <p:spPr>
          <a:xfrm>
            <a:off x="530050" y="519425"/>
            <a:ext cx="8029500" cy="193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The power of the web is in its universality. Access by everyone regardless of disability is an essential aspect- Tim Berners - Lee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8"/>
          <p:cNvSpPr txBox="1"/>
          <p:nvPr>
            <p:ph type="title"/>
          </p:nvPr>
        </p:nvSpPr>
        <p:spPr>
          <a:xfrm>
            <a:off x="1660500" y="282975"/>
            <a:ext cx="69186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Why should we care about making our services accessible?</a:t>
            </a:r>
            <a:endParaRPr b="1" i="0" sz="2800" u="none" cap="none" strike="noStrike">
              <a:solidFill>
                <a:srgbClr val="000000"/>
              </a:solidFill>
              <a:latin typeface="Lato"/>
              <a:ea typeface="Lato"/>
              <a:cs typeface="Lato"/>
              <a:sym typeface="Lato"/>
            </a:endParaRPr>
          </a:p>
        </p:txBody>
      </p:sp>
      <p:sp>
        <p:nvSpPr>
          <p:cNvPr id="463" name="Google Shape;463;p88"/>
          <p:cNvSpPr txBox="1"/>
          <p:nvPr>
            <p:ph idx="1" type="subTitle"/>
          </p:nvPr>
        </p:nvSpPr>
        <p:spPr>
          <a:xfrm>
            <a:off x="1660500" y="1305538"/>
            <a:ext cx="6361200" cy="103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fr-CA">
                <a:solidFill>
                  <a:schemeClr val="dk1"/>
                </a:solidFill>
              </a:rPr>
              <a:t>Bill C-81 Accessible Canada Act (just went through the 2nd reading in the senate and is at committee)</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fr-CA">
                <a:solidFill>
                  <a:schemeClr val="dk1"/>
                </a:solidFill>
              </a:rPr>
              <a:t>Donna Jodhan vs. Attorney General of Canada, 2012</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fr-CA">
                <a:solidFill>
                  <a:schemeClr val="dk1"/>
                </a:solidFill>
              </a:rPr>
              <a:t>Standard on Web Accessibility</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fr-CA">
                <a:solidFill>
                  <a:schemeClr val="dk1"/>
                </a:solidFill>
              </a:rPr>
              <a:t>Digital Standards (TBS) </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fr-CA">
                <a:solidFill>
                  <a:schemeClr val="dk1"/>
                </a:solidFill>
              </a:rPr>
              <a:t>We have the first ever Minister of Public Service Accessibility</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fr-CA">
                <a:solidFill>
                  <a:schemeClr val="dk1"/>
                </a:solidFill>
              </a:rPr>
              <a:t>Public Service Accessibility Strategy</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fr-CA"/>
              <a:t>Morally it is the ethical thing to do </a:t>
            </a:r>
            <a:endParaRPr/>
          </a:p>
          <a:p>
            <a:pPr indent="-317500" lvl="0" marL="457200" marR="0" rtl="0" algn="l">
              <a:lnSpc>
                <a:spcPct val="100000"/>
              </a:lnSpc>
              <a:spcBef>
                <a:spcPts val="0"/>
              </a:spcBef>
              <a:spcAft>
                <a:spcPts val="0"/>
              </a:spcAft>
              <a:buClr>
                <a:schemeClr val="dk1"/>
              </a:buClr>
              <a:buSzPts val="1400"/>
              <a:buFont typeface="Arial"/>
              <a:buChar char="●"/>
            </a:pPr>
            <a:r>
              <a:rPr lang="fr-CA"/>
              <a:t>Builds confidence and trust</a:t>
            </a:r>
            <a:endParaRPr b="0" i="0" sz="2000" u="none" cap="none" strike="noStrike">
              <a:solidFill>
                <a:srgbClr val="00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9"/>
          <p:cNvSpPr txBox="1"/>
          <p:nvPr>
            <p:ph type="title"/>
          </p:nvPr>
        </p:nvSpPr>
        <p:spPr>
          <a:xfrm>
            <a:off x="1657650" y="1052825"/>
            <a:ext cx="5828700" cy="193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Let’s focus on creating new habits by championing accessibility.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4"/>
          <p:cNvSpPr txBox="1"/>
          <p:nvPr>
            <p:ph type="title"/>
          </p:nvPr>
        </p:nvSpPr>
        <p:spPr>
          <a:xfrm>
            <a:off x="1660500" y="2289900"/>
            <a:ext cx="74835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The Government of Canada can be </a:t>
            </a:r>
            <a:br>
              <a:rPr lang="fr-CA"/>
            </a:br>
            <a:r>
              <a:rPr lang="fr-CA"/>
              <a:t>a leader in accessibility and inclusive design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90"/>
          <p:cNvSpPr txBox="1"/>
          <p:nvPr>
            <p:ph type="title"/>
          </p:nvPr>
        </p:nvSpPr>
        <p:spPr>
          <a:xfrm>
            <a:off x="1109075" y="1586225"/>
            <a:ext cx="7068000" cy="19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CA">
                <a:solidFill>
                  <a:schemeClr val="lt1"/>
                </a:solidFill>
              </a:rPr>
              <a:t>Together we can build more inclusive and  accessible services.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77" name="Shape 477"/>
        <p:cNvGrpSpPr/>
        <p:nvPr/>
      </p:nvGrpSpPr>
      <p:grpSpPr>
        <a:xfrm>
          <a:off x="0" y="0"/>
          <a:ext cx="0" cy="0"/>
          <a:chOff x="0" y="0"/>
          <a:chExt cx="0" cy="0"/>
        </a:xfrm>
      </p:grpSpPr>
      <p:sp>
        <p:nvSpPr>
          <p:cNvPr id="478" name="Google Shape;478;p91"/>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fr-CA" sz="3600" u="none" cap="none" strike="noStrike">
                <a:solidFill>
                  <a:srgbClr val="FFFFFF"/>
                </a:solidFill>
                <a:latin typeface="Lato"/>
                <a:ea typeface="Lato"/>
                <a:cs typeface="Lato"/>
                <a:sym typeface="Lato"/>
              </a:rPr>
              <a:t>Questions?</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92"/>
          <p:cNvSpPr txBox="1"/>
          <p:nvPr>
            <p:ph type="title"/>
          </p:nvPr>
        </p:nvSpPr>
        <p:spPr>
          <a:xfrm>
            <a:off x="225850" y="209950"/>
            <a:ext cx="38628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Need Help?</a:t>
            </a:r>
            <a:endParaRPr/>
          </a:p>
        </p:txBody>
      </p:sp>
      <p:sp>
        <p:nvSpPr>
          <p:cNvPr id="484" name="Google Shape;484;p92"/>
          <p:cNvSpPr txBox="1"/>
          <p:nvPr>
            <p:ph idx="1" type="subTitle"/>
          </p:nvPr>
        </p:nvSpPr>
        <p:spPr>
          <a:xfrm>
            <a:off x="386453" y="1535868"/>
            <a:ext cx="34116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Contact these hubs</a:t>
            </a:r>
            <a:endParaRPr/>
          </a:p>
        </p:txBody>
      </p:sp>
      <p:sp>
        <p:nvSpPr>
          <p:cNvPr id="485" name="Google Shape;485;p92"/>
          <p:cNvSpPr txBox="1"/>
          <p:nvPr>
            <p:ph idx="2" type="body"/>
          </p:nvPr>
        </p:nvSpPr>
        <p:spPr>
          <a:xfrm>
            <a:off x="112550" y="2234275"/>
            <a:ext cx="4355700" cy="106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fr-CA" sz="1400">
                <a:solidFill>
                  <a:schemeClr val="dk1"/>
                </a:solidFill>
              </a:rPr>
              <a:t>Accessibility, Accommodation and Adaptive Technology Program (AAACT)</a:t>
            </a:r>
            <a:br>
              <a:rPr b="1" lang="fr-CA" sz="1400">
                <a:solidFill>
                  <a:schemeClr val="dk1"/>
                </a:solidFill>
              </a:rPr>
            </a:br>
            <a:r>
              <a:rPr lang="fr-CA" sz="1400">
                <a:solidFill>
                  <a:schemeClr val="dk1"/>
                </a:solidFill>
              </a:rPr>
              <a:t>Shared Services Canada</a:t>
            </a:r>
            <a:br>
              <a:rPr lang="fr-CA" sz="1400">
                <a:solidFill>
                  <a:schemeClr val="dk1"/>
                </a:solidFill>
              </a:rPr>
            </a:br>
            <a:r>
              <a:rPr b="1" lang="fr-CA" sz="1400">
                <a:solidFill>
                  <a:schemeClr val="dk1"/>
                </a:solidFill>
              </a:rPr>
              <a:t>Contact: </a:t>
            </a:r>
            <a:r>
              <a:rPr lang="fr-CA" sz="1400" u="sng">
                <a:solidFill>
                  <a:schemeClr val="hlink"/>
                </a:solidFill>
                <a:hlinkClick r:id="rId3"/>
              </a:rPr>
              <a:t>ssc.aaact-aatia.spc@canada.ca</a:t>
            </a:r>
            <a:br>
              <a:rPr lang="fr-CA"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b="1" lang="fr-CA" sz="1400">
                <a:solidFill>
                  <a:schemeClr val="dk1"/>
                </a:solidFill>
              </a:rPr>
              <a:t>Web Standards - Centre of Expertise</a:t>
            </a:r>
            <a:br>
              <a:rPr lang="fr-CA" sz="1400">
                <a:solidFill>
                  <a:schemeClr val="dk1"/>
                </a:solidFill>
              </a:rPr>
            </a:br>
            <a:r>
              <a:rPr lang="fr-CA" sz="1400">
                <a:solidFill>
                  <a:schemeClr val="dk1"/>
                </a:solidFill>
              </a:rPr>
              <a:t>Economic and Social Development Canada</a:t>
            </a:r>
            <a:br>
              <a:rPr lang="fr-CA" sz="1400">
                <a:solidFill>
                  <a:schemeClr val="dk1"/>
                </a:solidFill>
              </a:rPr>
            </a:br>
            <a:r>
              <a:rPr b="1" lang="fr-CA" sz="1400">
                <a:solidFill>
                  <a:schemeClr val="dk1"/>
                </a:solidFill>
              </a:rPr>
              <a:t>Contact: </a:t>
            </a:r>
            <a:r>
              <a:rPr lang="fr-CA" sz="1400" u="sng">
                <a:solidFill>
                  <a:schemeClr val="hlink"/>
                </a:solidFill>
                <a:hlinkClick r:id="rId4"/>
              </a:rPr>
              <a:t>NC-NW-WS-GD@servicecanada.gc.ca</a:t>
            </a:r>
            <a:br>
              <a:rPr lang="fr-CA"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b="1" lang="fr-CA" sz="1400">
                <a:solidFill>
                  <a:schemeClr val="dk1"/>
                </a:solidFill>
              </a:rPr>
              <a:t>Centre for Accessibility</a:t>
            </a:r>
            <a:br>
              <a:rPr b="1" lang="fr-CA" sz="1400">
                <a:solidFill>
                  <a:schemeClr val="dk1"/>
                </a:solidFill>
              </a:rPr>
            </a:br>
            <a:r>
              <a:rPr b="1" lang="fr-CA" sz="1400">
                <a:solidFill>
                  <a:schemeClr val="dk1"/>
                </a:solidFill>
              </a:rPr>
              <a:t>Public Service and Procurement Canada</a:t>
            </a:r>
            <a:br>
              <a:rPr b="1" lang="fr-CA" sz="1400">
                <a:solidFill>
                  <a:schemeClr val="dk1"/>
                </a:solidFill>
              </a:rPr>
            </a:br>
            <a:r>
              <a:rPr b="1" lang="fr-CA" sz="1400">
                <a:solidFill>
                  <a:schemeClr val="dk1"/>
                </a:solidFill>
              </a:rPr>
              <a:t>Contact: </a:t>
            </a:r>
            <a:br>
              <a:rPr lang="fr-CA" sz="1400">
                <a:solidFill>
                  <a:schemeClr val="dk1"/>
                </a:solidFill>
              </a:rPr>
            </a:br>
            <a:endParaRPr sz="1400">
              <a:solidFill>
                <a:schemeClr val="dk1"/>
              </a:solidFill>
            </a:endParaRPr>
          </a:p>
          <a:p>
            <a:pPr indent="0" lvl="0" marL="457200" rtl="0" algn="l">
              <a:spcBef>
                <a:spcPts val="0"/>
              </a:spcBef>
              <a:spcAft>
                <a:spcPts val="0"/>
              </a:spcAft>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fr-CA" sz="2000">
                <a:solidFill>
                  <a:schemeClr val="dk1"/>
                </a:solidFill>
              </a:rPr>
              <a:t> </a:t>
            </a:r>
            <a:endParaRPr b="1" sz="2000">
              <a:solidFill>
                <a:schemeClr val="dk1"/>
              </a:solidFill>
            </a:endParaRPr>
          </a:p>
        </p:txBody>
      </p:sp>
      <p:sp>
        <p:nvSpPr>
          <p:cNvPr id="486" name="Google Shape;486;p92"/>
          <p:cNvSpPr txBox="1"/>
          <p:nvPr>
            <p:ph idx="2" type="body"/>
          </p:nvPr>
        </p:nvSpPr>
        <p:spPr>
          <a:xfrm>
            <a:off x="4596275" y="1632600"/>
            <a:ext cx="4547700" cy="106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fr-CA" sz="1400">
                <a:solidFill>
                  <a:schemeClr val="dk1"/>
                </a:solidFill>
              </a:rPr>
              <a:t>Access Working Group </a:t>
            </a:r>
            <a:br>
              <a:rPr b="1" lang="fr-CA" sz="1400">
                <a:solidFill>
                  <a:schemeClr val="dk1"/>
                </a:solidFill>
              </a:rPr>
            </a:br>
            <a:r>
              <a:rPr lang="fr-CA" sz="1400">
                <a:solidFill>
                  <a:schemeClr val="dk1"/>
                </a:solidFill>
              </a:rPr>
              <a:t>(Interdepartmental working group on accessibility) </a:t>
            </a:r>
            <a:br>
              <a:rPr lang="fr-CA" sz="1400">
                <a:solidFill>
                  <a:schemeClr val="dk1"/>
                </a:solidFill>
              </a:rPr>
            </a:br>
            <a:r>
              <a:rPr b="1" lang="fr-CA" sz="1400">
                <a:solidFill>
                  <a:schemeClr val="dk1"/>
                </a:solidFill>
              </a:rPr>
              <a:t>Contact: </a:t>
            </a:r>
            <a:r>
              <a:rPr lang="fr-CA" sz="1400" u="sng">
                <a:solidFill>
                  <a:schemeClr val="hlink"/>
                </a:solidFill>
                <a:hlinkClick r:id="rId5"/>
              </a:rPr>
              <a:t>ssc.aaact-aatia.spc@canada.ca</a:t>
            </a:r>
            <a:br>
              <a:rPr b="1" lang="fr-CA" sz="1400">
                <a:solidFill>
                  <a:schemeClr val="dk1"/>
                </a:solidFill>
              </a:rPr>
            </a:br>
            <a:endParaRPr b="1" sz="1400">
              <a:solidFill>
                <a:schemeClr val="dk1"/>
              </a:solidFill>
            </a:endParaRPr>
          </a:p>
          <a:p>
            <a:pPr indent="-317500" lvl="0" marL="457200" rtl="0" algn="l">
              <a:spcBef>
                <a:spcPts val="0"/>
              </a:spcBef>
              <a:spcAft>
                <a:spcPts val="0"/>
              </a:spcAft>
              <a:buClr>
                <a:schemeClr val="dk1"/>
              </a:buClr>
              <a:buSzPts val="1400"/>
              <a:buChar char="●"/>
            </a:pPr>
            <a:r>
              <a:rPr b="1" lang="fr-CA" sz="1400">
                <a:solidFill>
                  <a:schemeClr val="dk1"/>
                </a:solidFill>
              </a:rPr>
              <a:t>Accessibility and Inclusive Services</a:t>
            </a:r>
            <a:br>
              <a:rPr b="1" lang="fr-CA" sz="1400">
                <a:solidFill>
                  <a:schemeClr val="dk1"/>
                </a:solidFill>
              </a:rPr>
            </a:br>
            <a:r>
              <a:rPr b="1" lang="fr-CA" sz="1400">
                <a:solidFill>
                  <a:schemeClr val="dk1"/>
                </a:solidFill>
              </a:rPr>
              <a:t>Contact: </a:t>
            </a:r>
            <a:r>
              <a:rPr lang="fr-CA" sz="1400" u="sng">
                <a:solidFill>
                  <a:schemeClr val="hlink"/>
                </a:solidFill>
                <a:hlinkClick r:id="rId6"/>
              </a:rPr>
              <a:t>julie-ann.rowsell@tbs-sct.gc.ca</a:t>
            </a:r>
            <a:endParaRPr sz="1400">
              <a:solidFill>
                <a:schemeClr val="dk1"/>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0" lvl="0" marL="457200" rtl="0" algn="l">
              <a:spcBef>
                <a:spcPts val="0"/>
              </a:spcBef>
              <a:spcAft>
                <a:spcPts val="0"/>
              </a:spcAft>
              <a:buNone/>
            </a:pPr>
            <a:br>
              <a:rPr lang="fr-CA" sz="1400">
                <a:solidFill>
                  <a:schemeClr val="dk1"/>
                </a:solidFill>
              </a:rPr>
            </a:br>
            <a:r>
              <a:rPr b="1" lang="fr-CA" sz="1400">
                <a:solidFill>
                  <a:schemeClr val="dk1"/>
                </a:solidFill>
              </a:rPr>
              <a:t> </a:t>
            </a:r>
            <a:endParaRPr b="1" sz="1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91" name="Shape 491"/>
        <p:cNvGrpSpPr/>
        <p:nvPr/>
      </p:nvGrpSpPr>
      <p:grpSpPr>
        <a:xfrm>
          <a:off x="0" y="0"/>
          <a:ext cx="0" cy="0"/>
          <a:chOff x="0" y="0"/>
          <a:chExt cx="0" cy="0"/>
        </a:xfrm>
      </p:grpSpPr>
      <p:sp>
        <p:nvSpPr>
          <p:cNvPr id="492" name="Google Shape;492;p93"/>
          <p:cNvSpPr txBox="1"/>
          <p:nvPr/>
        </p:nvSpPr>
        <p:spPr>
          <a:xfrm>
            <a:off x="919221" y="2758074"/>
            <a:ext cx="2532344"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digital.canada.ca</a:t>
            </a:r>
            <a:endParaRPr b="1" i="0" sz="2400" u="none" cap="none" strike="noStrike">
              <a:solidFill>
                <a:srgbClr val="FFFFFF"/>
              </a:solidFill>
              <a:latin typeface="Arial"/>
              <a:ea typeface="Arial"/>
              <a:cs typeface="Arial"/>
              <a:sym typeface="Arial"/>
            </a:endParaRPr>
          </a:p>
        </p:txBody>
      </p:sp>
      <p:pic>
        <p:nvPicPr>
          <p:cNvPr descr="Image" id="493" name="Google Shape;493;p93"/>
          <p:cNvPicPr preferRelativeResize="0"/>
          <p:nvPr/>
        </p:nvPicPr>
        <p:blipFill rotWithShape="1">
          <a:blip r:embed="rId3">
            <a:alphaModFix/>
          </a:blip>
          <a:srcRect b="0" l="0" r="0" t="0"/>
          <a:stretch/>
        </p:blipFill>
        <p:spPr>
          <a:xfrm>
            <a:off x="1348670" y="1303690"/>
            <a:ext cx="1256106" cy="1256110"/>
          </a:xfrm>
          <a:prstGeom prst="rect">
            <a:avLst/>
          </a:prstGeom>
          <a:noFill/>
          <a:ln>
            <a:noFill/>
          </a:ln>
        </p:spPr>
      </p:pic>
      <p:sp>
        <p:nvSpPr>
          <p:cNvPr id="494" name="Google Shape;494;p93"/>
          <p:cNvSpPr txBox="1"/>
          <p:nvPr/>
        </p:nvSpPr>
        <p:spPr>
          <a:xfrm>
            <a:off x="3813371" y="2758074"/>
            <a:ext cx="1637868"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@CDS_GC</a:t>
            </a:r>
            <a:endParaRPr/>
          </a:p>
        </p:txBody>
      </p:sp>
      <p:pic>
        <p:nvPicPr>
          <p:cNvPr descr="Image" id="495" name="Google Shape;495;p93"/>
          <p:cNvPicPr preferRelativeResize="0"/>
          <p:nvPr/>
        </p:nvPicPr>
        <p:blipFill rotWithShape="1">
          <a:blip r:embed="rId4">
            <a:alphaModFix/>
          </a:blip>
          <a:srcRect b="0" l="0" r="0" t="0"/>
          <a:stretch/>
        </p:blipFill>
        <p:spPr>
          <a:xfrm>
            <a:off x="3856783" y="1303690"/>
            <a:ext cx="1256090" cy="1256090"/>
          </a:xfrm>
          <a:prstGeom prst="rect">
            <a:avLst/>
          </a:prstGeom>
          <a:noFill/>
          <a:ln>
            <a:noFill/>
          </a:ln>
        </p:spPr>
      </p:pic>
      <p:sp>
        <p:nvSpPr>
          <p:cNvPr id="496" name="Google Shape;496;p93"/>
          <p:cNvSpPr txBox="1"/>
          <p:nvPr/>
        </p:nvSpPr>
        <p:spPr>
          <a:xfrm>
            <a:off x="5929402" y="2758074"/>
            <a:ext cx="2958743"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github.com/cds-snc</a:t>
            </a:r>
            <a:endParaRPr b="1" i="0" sz="2400" u="none" cap="none" strike="noStrike">
              <a:solidFill>
                <a:srgbClr val="FFFFFF"/>
              </a:solidFill>
              <a:latin typeface="Arial"/>
              <a:ea typeface="Arial"/>
              <a:cs typeface="Arial"/>
              <a:sym typeface="Arial"/>
            </a:endParaRPr>
          </a:p>
        </p:txBody>
      </p:sp>
      <p:pic>
        <p:nvPicPr>
          <p:cNvPr id="497" name="Google Shape;497;p93"/>
          <p:cNvPicPr preferRelativeResize="0"/>
          <p:nvPr/>
        </p:nvPicPr>
        <p:blipFill rotWithShape="1">
          <a:blip r:embed="rId5">
            <a:alphaModFix/>
          </a:blip>
          <a:srcRect b="0" l="0" r="0" t="0"/>
          <a:stretch/>
        </p:blipFill>
        <p:spPr>
          <a:xfrm>
            <a:off x="2815390" y="3206475"/>
            <a:ext cx="707915" cy="707915"/>
          </a:xfrm>
          <a:prstGeom prst="rect">
            <a:avLst/>
          </a:prstGeom>
          <a:noFill/>
          <a:ln>
            <a:noFill/>
          </a:ln>
        </p:spPr>
      </p:pic>
      <p:pic>
        <p:nvPicPr>
          <p:cNvPr id="498" name="Google Shape;498;p93"/>
          <p:cNvPicPr preferRelativeResize="0"/>
          <p:nvPr/>
        </p:nvPicPr>
        <p:blipFill rotWithShape="1">
          <a:blip r:embed="rId6">
            <a:alphaModFix/>
          </a:blip>
          <a:srcRect b="0" l="0" r="0" t="0"/>
          <a:stretch/>
        </p:blipFill>
        <p:spPr>
          <a:xfrm>
            <a:off x="6572842" y="1335821"/>
            <a:ext cx="1191828" cy="11918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5"/>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Inclusive Design</a:t>
            </a:r>
            <a:endParaRPr b="1" i="0" sz="3000" u="none" cap="none" strike="noStrike">
              <a:solidFill>
                <a:srgbClr val="000000"/>
              </a:solidFill>
              <a:latin typeface="Lato"/>
              <a:ea typeface="Lato"/>
              <a:cs typeface="Lato"/>
              <a:sym typeface="Lato"/>
            </a:endParaRPr>
          </a:p>
        </p:txBody>
      </p:sp>
      <p:sp>
        <p:nvSpPr>
          <p:cNvPr id="269" name="Google Shape;269;p55"/>
          <p:cNvSpPr txBox="1"/>
          <p:nvPr>
            <p:ph idx="1" type="subTitle"/>
          </p:nvPr>
        </p:nvSpPr>
        <p:spPr>
          <a:xfrm>
            <a:off x="378250" y="1369050"/>
            <a:ext cx="3286200" cy="330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fr-CA" sz="2000"/>
              <a:t>Inclusive Design is design that considers the full range of human diversity with respect to ability, language, culture, gender, age and other forms of human difference.</a:t>
            </a:r>
            <a:endParaRPr b="0" i="0" sz="2000" u="none" cap="none" strike="noStrike">
              <a:solidFill>
                <a:srgbClr val="000000"/>
              </a:solidFill>
              <a:latin typeface="Lato"/>
              <a:ea typeface="Lato"/>
              <a:cs typeface="Lato"/>
              <a:sym typeface="Lato"/>
            </a:endParaRPr>
          </a:p>
        </p:txBody>
      </p:sp>
      <p:pic>
        <p:nvPicPr>
          <p:cNvPr id="270" name="Google Shape;270;p55"/>
          <p:cNvPicPr preferRelativeResize="0"/>
          <p:nvPr/>
        </p:nvPicPr>
        <p:blipFill rotWithShape="1">
          <a:blip r:embed="rId3">
            <a:alphaModFix/>
          </a:blip>
          <a:srcRect b="0" l="8443" r="8451" t="0"/>
          <a:stretch/>
        </p:blipFill>
        <p:spPr>
          <a:xfrm>
            <a:off x="4022900" y="-52500"/>
            <a:ext cx="7824324" cy="52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56"/>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Accessibility</a:t>
            </a:r>
            <a:endParaRPr b="1" i="0" sz="3000" u="none" cap="none" strike="noStrike">
              <a:solidFill>
                <a:srgbClr val="000000"/>
              </a:solidFill>
              <a:latin typeface="Lato"/>
              <a:ea typeface="Lato"/>
              <a:cs typeface="Lato"/>
              <a:sym typeface="Lato"/>
            </a:endParaRPr>
          </a:p>
        </p:txBody>
      </p:sp>
      <p:sp>
        <p:nvSpPr>
          <p:cNvPr id="276" name="Google Shape;276;p56"/>
          <p:cNvSpPr txBox="1"/>
          <p:nvPr>
            <p:ph idx="1" type="subTitle"/>
          </p:nvPr>
        </p:nvSpPr>
        <p:spPr>
          <a:xfrm>
            <a:off x="378250" y="1369050"/>
            <a:ext cx="3286200" cy="330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fr-CA" sz="2000">
                <a:solidFill>
                  <a:schemeClr val="dk1"/>
                </a:solidFill>
              </a:rPr>
              <a:t>Disability is the mismatch between the needs and preferences of the user and the system or environment. </a:t>
            </a:r>
            <a:br>
              <a:rPr lang="fr-CA" sz="2000">
                <a:solidFill>
                  <a:schemeClr val="dk1"/>
                </a:solidFill>
              </a:rPr>
            </a:br>
            <a:br>
              <a:rPr lang="fr-CA" sz="2000">
                <a:solidFill>
                  <a:schemeClr val="dk1"/>
                </a:solidFill>
              </a:rPr>
            </a:br>
            <a:r>
              <a:rPr lang="fr-CA" sz="2000">
                <a:solidFill>
                  <a:schemeClr val="dk1"/>
                </a:solidFill>
              </a:rPr>
              <a:t>Accessibility is the ability of the system of environment to accommodate the needs and preferences of the individual.</a:t>
            </a:r>
            <a:endParaRPr b="0" i="0" sz="2000" u="none" cap="none" strike="noStrike">
              <a:solidFill>
                <a:srgbClr val="000000"/>
              </a:solidFill>
              <a:latin typeface="Lato"/>
              <a:ea typeface="Lato"/>
              <a:cs typeface="Lato"/>
              <a:sym typeface="Lato"/>
            </a:endParaRPr>
          </a:p>
        </p:txBody>
      </p:sp>
      <p:pic>
        <p:nvPicPr>
          <p:cNvPr id="277" name="Google Shape;277;p56"/>
          <p:cNvPicPr preferRelativeResize="0"/>
          <p:nvPr/>
        </p:nvPicPr>
        <p:blipFill>
          <a:blip r:embed="rId3">
            <a:alphaModFix/>
          </a:blip>
          <a:stretch>
            <a:fillRect/>
          </a:stretch>
        </p:blipFill>
        <p:spPr>
          <a:xfrm>
            <a:off x="4022900" y="-52500"/>
            <a:ext cx="7824325" cy="527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7"/>
          <p:cNvSpPr txBox="1"/>
          <p:nvPr>
            <p:ph type="title"/>
          </p:nvPr>
        </p:nvSpPr>
        <p:spPr>
          <a:xfrm>
            <a:off x="1660500" y="1863350"/>
            <a:ext cx="60498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Are the Government of Canada’s products and services required to be accessible?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8"/>
          <p:cNvSpPr txBox="1"/>
          <p:nvPr>
            <p:ph type="title"/>
          </p:nvPr>
        </p:nvSpPr>
        <p:spPr>
          <a:xfrm>
            <a:off x="1584300" y="1710950"/>
            <a:ext cx="7152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4500"/>
              </a:spcAft>
              <a:buClr>
                <a:schemeClr val="dk1"/>
              </a:buClr>
              <a:buSzPts val="1100"/>
              <a:buFont typeface="Arial"/>
              <a:buNone/>
            </a:pPr>
            <a:r>
              <a:rPr lang="fr-CA" sz="2900"/>
              <a:t>The Web Content Accessibility Guidelines or (WCAG) is a set of guidelines for making content accessible for all people, including those with disabilities. </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9"/>
          <p:cNvSpPr txBox="1"/>
          <p:nvPr>
            <p:ph type="title"/>
          </p:nvPr>
        </p:nvSpPr>
        <p:spPr>
          <a:xfrm>
            <a:off x="1650350" y="579675"/>
            <a:ext cx="64149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solidFill>
                  <a:schemeClr val="dk1"/>
                </a:solidFill>
              </a:rPr>
              <a:t>Web Content Accessibility Guidelines</a:t>
            </a:r>
            <a:endParaRPr>
              <a:solidFill>
                <a:schemeClr val="dk1"/>
              </a:solidFill>
            </a:endParaRPr>
          </a:p>
          <a:p>
            <a:pPr indent="-355600" lvl="0" marL="457200" rtl="0" algn="l">
              <a:spcBef>
                <a:spcPts val="4500"/>
              </a:spcBef>
              <a:spcAft>
                <a:spcPts val="0"/>
              </a:spcAft>
              <a:buClr>
                <a:schemeClr val="dk1"/>
              </a:buClr>
              <a:buSzPts val="2000"/>
              <a:buChar char="●"/>
            </a:pPr>
            <a:r>
              <a:rPr b="0" lang="fr-CA" sz="2000">
                <a:solidFill>
                  <a:schemeClr val="dk1"/>
                </a:solidFill>
              </a:rPr>
              <a:t>Outlines best practices for making web content universally perceivable, operable, understandable, and robust.</a:t>
            </a:r>
            <a:endParaRPr b="0" sz="2000">
              <a:solidFill>
                <a:schemeClr val="dk1"/>
              </a:solidFill>
            </a:endParaRPr>
          </a:p>
          <a:p>
            <a:pPr indent="-355600" lvl="0" marL="457200" rtl="0" algn="l">
              <a:spcBef>
                <a:spcPts val="0"/>
              </a:spcBef>
              <a:spcAft>
                <a:spcPts val="0"/>
              </a:spcAft>
              <a:buClr>
                <a:schemeClr val="dk1"/>
              </a:buClr>
              <a:buSzPts val="2000"/>
              <a:buChar char="●"/>
            </a:pPr>
            <a:r>
              <a:rPr b="0" lang="fr-CA" sz="2000">
                <a:solidFill>
                  <a:schemeClr val="dk1"/>
                </a:solidFill>
              </a:rPr>
              <a:t>Defines criteria for successful inclusive web design, with ascending levels of compliance (levels A, AA, and AAA).</a:t>
            </a:r>
            <a:endParaRPr b="0" sz="2000">
              <a:solidFill>
                <a:schemeClr val="dk1"/>
              </a:solidFill>
            </a:endParaRPr>
          </a:p>
          <a:p>
            <a:pPr indent="-355600" lvl="0" marL="457200" rtl="0" algn="l">
              <a:spcBef>
                <a:spcPts val="0"/>
              </a:spcBef>
              <a:spcAft>
                <a:spcPts val="0"/>
              </a:spcAft>
              <a:buClr>
                <a:schemeClr val="dk1"/>
              </a:buClr>
              <a:buSzPts val="2000"/>
              <a:buChar char="●"/>
            </a:pPr>
            <a:r>
              <a:rPr b="0" lang="fr-CA" sz="2000">
                <a:solidFill>
                  <a:schemeClr val="dk1"/>
                </a:solidFill>
              </a:rPr>
              <a:t>Is composed and reviewed by a global community of digital experts.</a:t>
            </a:r>
            <a:endParaRPr b="0" sz="2000">
              <a:solidFill>
                <a:schemeClr val="dk1"/>
              </a:solidFill>
            </a:endParaRPr>
          </a:p>
          <a:p>
            <a:pPr indent="-355600" lvl="0" marL="457200" rtl="0" algn="l">
              <a:spcBef>
                <a:spcPts val="0"/>
              </a:spcBef>
              <a:spcAft>
                <a:spcPts val="0"/>
              </a:spcAft>
              <a:buClr>
                <a:schemeClr val="dk1"/>
              </a:buClr>
              <a:buSzPts val="2000"/>
              <a:buFont typeface="Lato"/>
              <a:buChar char="●"/>
            </a:pPr>
            <a:r>
              <a:rPr b="0" lang="fr-CA" sz="2000">
                <a:solidFill>
                  <a:schemeClr val="dk1"/>
                </a:solidFill>
              </a:rPr>
              <a:t>Connects the world through common information technology and user experience standards.</a:t>
            </a:r>
            <a:endParaRPr b="0" sz="20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